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82" r:id="rId8"/>
    <p:sldId id="262" r:id="rId9"/>
    <p:sldId id="263" r:id="rId10"/>
    <p:sldId id="264" r:id="rId11"/>
    <p:sldId id="265" r:id="rId12"/>
    <p:sldId id="277" r:id="rId13"/>
    <p:sldId id="281" r:id="rId14"/>
    <p:sldId id="278" r:id="rId15"/>
    <p:sldId id="280" r:id="rId16"/>
    <p:sldId id="269" r:id="rId17"/>
    <p:sldId id="270" r:id="rId18"/>
    <p:sldId id="271" r:id="rId19"/>
    <p:sldId id="272" r:id="rId20"/>
    <p:sldId id="283" r:id="rId21"/>
    <p:sldId id="284" r:id="rId22"/>
    <p:sldId id="289" r:id="rId23"/>
    <p:sldId id="275" r:id="rId24"/>
    <p:sldId id="288" r:id="rId25"/>
    <p:sldId id="285" r:id="rId26"/>
    <p:sldId id="286" r:id="rId27"/>
    <p:sldId id="287" r:id="rId28"/>
    <p:sldId id="290" r:id="rId29"/>
    <p:sldId id="291" r:id="rId30"/>
    <p:sldId id="276" r:id="rId31"/>
  </p:sldIdLst>
  <p:sldSz cx="18288000" cy="10287000"/>
  <p:notesSz cx="6858000" cy="9144000"/>
  <p:embeddedFontLst>
    <p:embeddedFont>
      <p:font typeface="Roboto" panose="02000000000000000000" pitchFamily="2" charset="0"/>
      <p:regular r:id="rId32"/>
      <p:bold r:id="rId33"/>
      <p:italic r:id="rId34"/>
      <p:boldItalic r:id="rId35"/>
    </p:embeddedFont>
    <p:embeddedFont>
      <p:font typeface="Roboto Bold" panose="02000000000000000000"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65" d="100"/>
          <a:sy n="65" d="100"/>
        </p:scale>
        <p:origin x="8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Kliknij, aby edytować styl</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29.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8.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hyperlink" Target="mailto:adam.kurowski@commvolt.eu" TargetMode="External"/><Relationship Id="rId3" Type="http://schemas.openxmlformats.org/officeDocument/2006/relationships/image" Target="../media/image3.png"/><Relationship Id="rId7" Type="http://schemas.openxmlformats.org/officeDocument/2006/relationships/hyperlink" Target="mailto:wojciech.benisz@commled.eu" TargetMode="External"/><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05F8C"/>
          </a:solidFill>
        </p:spPr>
      </p:sp>
      <p:sp>
        <p:nvSpPr>
          <p:cNvPr id="3" name="TextBox 3"/>
          <p:cNvSpPr txBox="1"/>
          <p:nvPr/>
        </p:nvSpPr>
        <p:spPr>
          <a:xfrm>
            <a:off x="7062784" y="6253204"/>
            <a:ext cx="7750904" cy="374120"/>
          </a:xfrm>
          <a:prstGeom prst="rect">
            <a:avLst/>
          </a:prstGeom>
        </p:spPr>
        <p:txBody>
          <a:bodyPr lIns="0" tIns="0" rIns="0" bIns="0" rtlCol="0" anchor="t">
            <a:spAutoFit/>
          </a:bodyPr>
          <a:lstStyle/>
          <a:p>
            <a:pPr>
              <a:lnSpc>
                <a:spcPts val="2806"/>
              </a:lnSpc>
            </a:pPr>
            <a:endParaRPr/>
          </a:p>
        </p:txBody>
      </p:sp>
      <p:sp>
        <p:nvSpPr>
          <p:cNvPr id="4" name="TextBox 4"/>
          <p:cNvSpPr txBox="1"/>
          <p:nvPr/>
        </p:nvSpPr>
        <p:spPr>
          <a:xfrm>
            <a:off x="7062784" y="7287728"/>
            <a:ext cx="11225216" cy="790575"/>
          </a:xfrm>
          <a:prstGeom prst="rect">
            <a:avLst/>
          </a:prstGeom>
        </p:spPr>
        <p:txBody>
          <a:bodyPr lIns="0" tIns="0" rIns="0" bIns="0" rtlCol="0" anchor="t">
            <a:spAutoFit/>
          </a:bodyPr>
          <a:lstStyle/>
          <a:p>
            <a:pPr>
              <a:lnSpc>
                <a:spcPts val="6214"/>
              </a:lnSpc>
            </a:pPr>
            <a:r>
              <a:rPr lang="en-US" sz="5178" spc="-103">
                <a:solidFill>
                  <a:srgbClr val="105F8C"/>
                </a:solidFill>
                <a:latin typeface="Roboto Bold"/>
              </a:rPr>
              <a:t>Save the World and People Use Led</a:t>
            </a:r>
          </a:p>
        </p:txBody>
      </p:sp>
      <p:sp>
        <p:nvSpPr>
          <p:cNvPr id="5" name="TextBox 5"/>
          <p:cNvSpPr txBox="1"/>
          <p:nvPr/>
        </p:nvSpPr>
        <p:spPr>
          <a:xfrm>
            <a:off x="7062784" y="8011628"/>
            <a:ext cx="10855762" cy="481732"/>
          </a:xfrm>
          <a:prstGeom prst="rect">
            <a:avLst/>
          </a:prstGeom>
        </p:spPr>
        <p:txBody>
          <a:bodyPr lIns="0" tIns="0" rIns="0" bIns="0" rtlCol="0" anchor="t">
            <a:spAutoFit/>
          </a:bodyPr>
          <a:lstStyle/>
          <a:p>
            <a:pPr>
              <a:lnSpc>
                <a:spcPts val="3897"/>
              </a:lnSpc>
            </a:pPr>
            <a:r>
              <a:rPr lang="en-US" sz="2784">
                <a:solidFill>
                  <a:srgbClr val="105F8C"/>
                </a:solidFill>
                <a:latin typeface="Roboto Bold"/>
              </a:rPr>
              <a:t>Prezentacja Grupy CommLED</a:t>
            </a:r>
          </a:p>
        </p:txBody>
      </p:sp>
      <p:pic>
        <p:nvPicPr>
          <p:cNvPr id="6" name="Picture 6"/>
          <p:cNvPicPr>
            <a:picLocks noChangeAspect="1"/>
          </p:cNvPicPr>
          <p:nvPr/>
        </p:nvPicPr>
        <p:blipFill>
          <a:blip r:embed="rId2"/>
          <a:srcRect t="1284" r="3351" b="2066"/>
          <a:stretch>
            <a:fillRect/>
          </a:stretch>
        </p:blipFill>
        <p:spPr>
          <a:xfrm>
            <a:off x="451551" y="0"/>
            <a:ext cx="5992980" cy="8870247"/>
          </a:xfrm>
          <a:prstGeom prst="rect">
            <a:avLst/>
          </a:prstGeom>
        </p:spPr>
      </p:pic>
      <p:sp>
        <p:nvSpPr>
          <p:cNvPr id="7" name="TextBox 7"/>
          <p:cNvSpPr txBox="1"/>
          <p:nvPr/>
        </p:nvSpPr>
        <p:spPr>
          <a:xfrm>
            <a:off x="9116794" y="4978082"/>
            <a:ext cx="54412" cy="283210"/>
          </a:xfrm>
          <a:prstGeom prst="rect">
            <a:avLst/>
          </a:prstGeom>
        </p:spPr>
        <p:txBody>
          <a:bodyPr lIns="0" tIns="0" rIns="0" bIns="0" rtlCol="0" anchor="t">
            <a:spAutoFit/>
          </a:bodyPr>
          <a:lstStyle/>
          <a:p>
            <a:pPr algn="ctr">
              <a:lnSpc>
                <a:spcPts val="2239"/>
              </a:lnSpc>
              <a:spcBef>
                <a:spcPct val="0"/>
              </a:spcBef>
            </a:pPr>
            <a:r>
              <a:rPr lang="en-US" sz="1599" spc="31">
                <a:solidFill>
                  <a:srgbClr val="000000"/>
                </a:solidFill>
                <a:latin typeface="Roboto"/>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9412" y="8870247"/>
            <a:ext cx="18278588" cy="1416753"/>
          </a:xfrm>
          <a:prstGeom prst="rect">
            <a:avLst/>
          </a:prstGeom>
          <a:solidFill>
            <a:srgbClr val="105F8C"/>
          </a:solidFill>
        </p:spPr>
      </p:sp>
      <p:sp>
        <p:nvSpPr>
          <p:cNvPr id="4" name="TextBox 4"/>
          <p:cNvSpPr txBox="1"/>
          <p:nvPr/>
        </p:nvSpPr>
        <p:spPr>
          <a:xfrm>
            <a:off x="1028700" y="1804951"/>
            <a:ext cx="15604960" cy="1206378"/>
          </a:xfrm>
          <a:prstGeom prst="rect">
            <a:avLst/>
          </a:prstGeom>
        </p:spPr>
        <p:txBody>
          <a:bodyPr lIns="0" tIns="0" rIns="0" bIns="0" rtlCol="0" anchor="t">
            <a:spAutoFit/>
          </a:bodyPr>
          <a:lstStyle/>
          <a:p>
            <a:pPr>
              <a:lnSpc>
                <a:spcPts val="9643"/>
              </a:lnSpc>
            </a:pPr>
            <a:endParaRPr/>
          </a:p>
        </p:txBody>
      </p:sp>
      <p:grpSp>
        <p:nvGrpSpPr>
          <p:cNvPr id="5" name="Group 5"/>
          <p:cNvGrpSpPr/>
          <p:nvPr/>
        </p:nvGrpSpPr>
        <p:grpSpPr>
          <a:xfrm>
            <a:off x="4605411" y="529099"/>
            <a:ext cx="9086590" cy="3105157"/>
            <a:chOff x="0" y="0"/>
            <a:chExt cx="12115454" cy="4140209"/>
          </a:xfrm>
        </p:grpSpPr>
        <p:sp>
          <p:nvSpPr>
            <p:cNvPr id="6" name="TextBox 6"/>
            <p:cNvSpPr txBox="1"/>
            <p:nvPr/>
          </p:nvSpPr>
          <p:spPr>
            <a:xfrm>
              <a:off x="0" y="3187976"/>
              <a:ext cx="12115454" cy="952233"/>
            </a:xfrm>
            <a:prstGeom prst="rect">
              <a:avLst/>
            </a:prstGeom>
          </p:spPr>
          <p:txBody>
            <a:bodyPr lIns="0" tIns="0" rIns="0" bIns="0" rtlCol="0" anchor="t">
              <a:spAutoFit/>
            </a:bodyPr>
            <a:lstStyle/>
            <a:p>
              <a:pPr>
                <a:lnSpc>
                  <a:spcPts val="3220"/>
                </a:lnSpc>
              </a:pPr>
              <a:endParaRPr/>
            </a:p>
            <a:p>
              <a:pPr marL="0" lvl="0" indent="0" algn="l">
                <a:lnSpc>
                  <a:spcPts val="2577"/>
                </a:lnSpc>
                <a:spcBef>
                  <a:spcPct val="0"/>
                </a:spcBef>
              </a:pPr>
              <a:endParaRPr/>
            </a:p>
          </p:txBody>
        </p:sp>
        <p:sp>
          <p:nvSpPr>
            <p:cNvPr id="7" name="TextBox 7"/>
            <p:cNvSpPr txBox="1"/>
            <p:nvPr/>
          </p:nvSpPr>
          <p:spPr>
            <a:xfrm>
              <a:off x="0" y="238095"/>
              <a:ext cx="12115454" cy="2363682"/>
            </a:xfrm>
            <a:prstGeom prst="rect">
              <a:avLst/>
            </a:prstGeom>
          </p:spPr>
          <p:txBody>
            <a:bodyPr lIns="0" tIns="0" rIns="0" bIns="0" rtlCol="0" anchor="t">
              <a:spAutoFit/>
            </a:bodyPr>
            <a:lstStyle/>
            <a:p>
              <a:pPr>
                <a:lnSpc>
                  <a:spcPts val="11700"/>
                </a:lnSpc>
              </a:pPr>
              <a:r>
                <a:rPr lang="en-US" sz="9000" spc="-89">
                  <a:solidFill>
                    <a:srgbClr val="FFFFFF"/>
                  </a:solidFill>
                  <a:latin typeface="Roboto Bold"/>
                </a:rPr>
                <a:t>Białe Certyfikaty</a:t>
              </a:r>
            </a:p>
            <a:p>
              <a:pPr marL="0" lvl="0" indent="0" algn="l">
                <a:lnSpc>
                  <a:spcPts val="2210"/>
                </a:lnSpc>
                <a:spcBef>
                  <a:spcPct val="0"/>
                </a:spcBef>
              </a:pPr>
              <a:endParaRPr lang="en-US" sz="9000" spc="-89">
                <a:solidFill>
                  <a:srgbClr val="FFFFFF"/>
                </a:solidFill>
                <a:latin typeface="Roboto Bold"/>
              </a:endParaRPr>
            </a:p>
          </p:txBody>
        </p:sp>
      </p:grpSp>
      <p:sp>
        <p:nvSpPr>
          <p:cNvPr id="8" name="TextBox 8"/>
          <p:cNvSpPr txBox="1"/>
          <p:nvPr/>
        </p:nvSpPr>
        <p:spPr>
          <a:xfrm>
            <a:off x="1653107" y="2150470"/>
            <a:ext cx="14604009" cy="1036320"/>
          </a:xfrm>
          <a:prstGeom prst="rect">
            <a:avLst/>
          </a:prstGeom>
        </p:spPr>
        <p:txBody>
          <a:bodyPr lIns="0" tIns="0" rIns="0" bIns="0" rtlCol="0" anchor="t">
            <a:spAutoFit/>
          </a:bodyPr>
          <a:lstStyle/>
          <a:p>
            <a:pPr algn="ctr">
              <a:lnSpc>
                <a:spcPts val="4199"/>
              </a:lnSpc>
              <a:spcBef>
                <a:spcPct val="0"/>
              </a:spcBef>
            </a:pPr>
            <a:r>
              <a:rPr lang="en-US" sz="2799" spc="-83">
                <a:solidFill>
                  <a:srgbClr val="FFFFFF"/>
                </a:solidFill>
                <a:latin typeface="Roboto Bold"/>
              </a:rPr>
              <a:t>Umożliwiają zwrot z inwestycji przy uzyskaniu oszczędności rzędu co najmniej 10 TOE. </a:t>
            </a:r>
          </a:p>
          <a:p>
            <a:pPr algn="ctr">
              <a:lnSpc>
                <a:spcPts val="4199"/>
              </a:lnSpc>
              <a:spcBef>
                <a:spcPct val="0"/>
              </a:spcBef>
            </a:pPr>
            <a:r>
              <a:rPr lang="en-US" sz="2799" spc="-83">
                <a:solidFill>
                  <a:srgbClr val="FFFFFF"/>
                </a:solidFill>
                <a:latin typeface="Roboto Bold"/>
              </a:rPr>
              <a:t>1 TOE - równoważnik jednej tony ropy naftowej o wartości opałowej równej 41 868 kJ/kg rocznie.</a:t>
            </a:r>
          </a:p>
        </p:txBody>
      </p:sp>
      <p:sp>
        <p:nvSpPr>
          <p:cNvPr id="9" name="TextBox 9"/>
          <p:cNvSpPr txBox="1"/>
          <p:nvPr/>
        </p:nvSpPr>
        <p:spPr>
          <a:xfrm>
            <a:off x="1653107" y="3884295"/>
            <a:ext cx="14604009" cy="5374005"/>
          </a:xfrm>
          <a:prstGeom prst="rect">
            <a:avLst/>
          </a:prstGeom>
        </p:spPr>
        <p:txBody>
          <a:bodyPr lIns="0" tIns="0" rIns="0" bIns="0" rtlCol="0" anchor="t">
            <a:spAutoFit/>
          </a:bodyPr>
          <a:lstStyle/>
          <a:p>
            <a:pPr>
              <a:lnSpc>
                <a:spcPts val="5399"/>
              </a:lnSpc>
            </a:pPr>
            <a:r>
              <a:rPr lang="en-US" sz="3599" spc="-107">
                <a:solidFill>
                  <a:srgbClr val="FFFFFF"/>
                </a:solidFill>
                <a:latin typeface="Roboto Bold"/>
              </a:rPr>
              <a:t>Można je uzyskać na modernizacje m.in.:</a:t>
            </a:r>
          </a:p>
          <a:p>
            <a:pPr marL="604519" lvl="1" indent="-302260">
              <a:lnSpc>
                <a:spcPts val="4199"/>
              </a:lnSpc>
              <a:buFont typeface="Arial"/>
              <a:buChar char="•"/>
            </a:pPr>
            <a:r>
              <a:rPr lang="en-US" sz="2799" spc="-83">
                <a:solidFill>
                  <a:srgbClr val="FFFFFF"/>
                </a:solidFill>
                <a:latin typeface="Roboto"/>
              </a:rPr>
              <a:t>oświetlenia,</a:t>
            </a:r>
          </a:p>
          <a:p>
            <a:pPr marL="604519" lvl="1" indent="-302260">
              <a:lnSpc>
                <a:spcPts val="4199"/>
              </a:lnSpc>
              <a:buFont typeface="Arial"/>
              <a:buChar char="•"/>
            </a:pPr>
            <a:r>
              <a:rPr lang="en-US" sz="2799" spc="-83">
                <a:solidFill>
                  <a:srgbClr val="FFFFFF"/>
                </a:solidFill>
                <a:latin typeface="Roboto"/>
              </a:rPr>
              <a:t>urządzeń i instalacji wykorzystywanych w procesach przemysłowych,</a:t>
            </a:r>
          </a:p>
          <a:p>
            <a:pPr marL="604519" lvl="1" indent="-302260">
              <a:lnSpc>
                <a:spcPts val="4199"/>
              </a:lnSpc>
              <a:buFont typeface="Arial"/>
              <a:buChar char="•"/>
            </a:pPr>
            <a:r>
              <a:rPr lang="en-US" sz="2799" spc="-83">
                <a:solidFill>
                  <a:srgbClr val="FFFFFF"/>
                </a:solidFill>
                <a:latin typeface="Roboto"/>
              </a:rPr>
              <a:t>lokalnych sieci ciepłowniczych i lokalnych źródeł ciepła;</a:t>
            </a:r>
          </a:p>
          <a:p>
            <a:pPr marL="604519" lvl="1" indent="-302260">
              <a:lnSpc>
                <a:spcPts val="4199"/>
              </a:lnSpc>
              <a:buFont typeface="Arial"/>
              <a:buChar char="•"/>
            </a:pPr>
            <a:r>
              <a:rPr lang="en-US" sz="2799" spc="-83">
                <a:solidFill>
                  <a:srgbClr val="FFFFFF"/>
                </a:solidFill>
                <a:latin typeface="Roboto"/>
              </a:rPr>
              <a:t>odzysk energii w procesach przemysłowych;</a:t>
            </a:r>
          </a:p>
          <a:p>
            <a:pPr marL="604519" lvl="1" indent="-302260">
              <a:lnSpc>
                <a:spcPts val="4199"/>
              </a:lnSpc>
              <a:buFont typeface="Arial"/>
              <a:buChar char="•"/>
            </a:pPr>
            <a:r>
              <a:rPr lang="en-US" sz="2799" spc="-83">
                <a:solidFill>
                  <a:srgbClr val="FFFFFF"/>
                </a:solidFill>
                <a:latin typeface="Roboto"/>
              </a:rPr>
              <a:t>ograniczenie: przepływów mocy biernej, strat sieciowych w ciągach liniowych, strat w transformatorach;</a:t>
            </a:r>
          </a:p>
          <a:p>
            <a:pPr marL="604519" lvl="1" indent="-302260">
              <a:lnSpc>
                <a:spcPts val="4199"/>
              </a:lnSpc>
              <a:buFont typeface="Arial"/>
              <a:buChar char="•"/>
            </a:pPr>
            <a:r>
              <a:rPr lang="en-US" sz="2799" spc="-83">
                <a:solidFill>
                  <a:srgbClr val="FFFFFF"/>
                </a:solidFill>
                <a:latin typeface="Roboto"/>
              </a:rPr>
              <a:t>stosowanie do ogrzewania lub chłodzenia obiektów energii wytwarzanej we własnych lub przyłączonych do sieci odnawialnych źródłach energii</a:t>
            </a:r>
          </a:p>
          <a:p>
            <a:pPr algn="ctr">
              <a:lnSpc>
                <a:spcPts val="4199"/>
              </a:lnSpc>
              <a:spcBef>
                <a:spcPct val="0"/>
              </a:spcBef>
            </a:pPr>
            <a:endParaRPr lang="en-US" sz="2799" spc="-83">
              <a:solidFill>
                <a:srgbClr val="FFFFFF"/>
              </a:solidFill>
              <a:latin typeface="Roboto"/>
            </a:endParaRPr>
          </a:p>
        </p:txBody>
      </p:sp>
      <p:pic>
        <p:nvPicPr>
          <p:cNvPr id="10" name="Picture 20">
            <a:extLst>
              <a:ext uri="{FF2B5EF4-FFF2-40B4-BE49-F238E27FC236}">
                <a16:creationId xmlns:a16="http://schemas.microsoft.com/office/drawing/2014/main" id="{15DC6327-98BC-9E5A-2BF0-5172D6CDE5AB}"/>
              </a:ext>
            </a:extLst>
          </p:cNvPr>
          <p:cNvPicPr>
            <a:picLocks noChangeAspect="1"/>
          </p:cNvPicPr>
          <p:nvPr/>
        </p:nvPicPr>
        <p:blipFill>
          <a:blip r:embed="rId3"/>
          <a:srcRect l="12184" t="32710" r="14174" b="36933"/>
          <a:stretch>
            <a:fillRect/>
          </a:stretch>
        </p:blipFill>
        <p:spPr>
          <a:xfrm>
            <a:off x="13608496" y="107047"/>
            <a:ext cx="4586447" cy="8960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9767" y="2754647"/>
            <a:ext cx="3801829" cy="2422015"/>
          </a:xfrm>
          <a:prstGeom prst="rect">
            <a:avLst/>
          </a:prstGeom>
        </p:spPr>
      </p:pic>
      <p:pic>
        <p:nvPicPr>
          <p:cNvPr id="3" name="Picture 3"/>
          <p:cNvPicPr>
            <a:picLocks noChangeAspect="1"/>
          </p:cNvPicPr>
          <p:nvPr/>
        </p:nvPicPr>
        <p:blipFill>
          <a:blip r:embed="rId3"/>
          <a:srcRect/>
          <a:stretch>
            <a:fillRect/>
          </a:stretch>
        </p:blipFill>
        <p:spPr>
          <a:xfrm>
            <a:off x="4654047" y="2721485"/>
            <a:ext cx="3629392" cy="2455177"/>
          </a:xfrm>
          <a:prstGeom prst="rect">
            <a:avLst/>
          </a:prstGeom>
        </p:spPr>
      </p:pic>
      <p:pic>
        <p:nvPicPr>
          <p:cNvPr id="4" name="Picture 4"/>
          <p:cNvPicPr>
            <a:picLocks noChangeAspect="1"/>
          </p:cNvPicPr>
          <p:nvPr/>
        </p:nvPicPr>
        <p:blipFill>
          <a:blip r:embed="rId4"/>
          <a:srcRect/>
          <a:stretch>
            <a:fillRect/>
          </a:stretch>
        </p:blipFill>
        <p:spPr>
          <a:xfrm>
            <a:off x="8831277" y="2754647"/>
            <a:ext cx="4395004" cy="2422015"/>
          </a:xfrm>
          <a:prstGeom prst="rect">
            <a:avLst/>
          </a:prstGeom>
        </p:spPr>
      </p:pic>
      <p:pic>
        <p:nvPicPr>
          <p:cNvPr id="5" name="Picture 5"/>
          <p:cNvPicPr>
            <a:picLocks noChangeAspect="1"/>
          </p:cNvPicPr>
          <p:nvPr/>
        </p:nvPicPr>
        <p:blipFill>
          <a:blip r:embed="rId5"/>
          <a:srcRect/>
          <a:stretch>
            <a:fillRect/>
          </a:stretch>
        </p:blipFill>
        <p:spPr>
          <a:xfrm>
            <a:off x="13636527" y="2721485"/>
            <a:ext cx="4397774" cy="2172553"/>
          </a:xfrm>
          <a:prstGeom prst="rect">
            <a:avLst/>
          </a:prstGeom>
        </p:spPr>
      </p:pic>
      <p:pic>
        <p:nvPicPr>
          <p:cNvPr id="6" name="Picture 6"/>
          <p:cNvPicPr>
            <a:picLocks noChangeAspect="1"/>
          </p:cNvPicPr>
          <p:nvPr/>
        </p:nvPicPr>
        <p:blipFill>
          <a:blip r:embed="rId6"/>
          <a:srcRect/>
          <a:stretch>
            <a:fillRect/>
          </a:stretch>
        </p:blipFill>
        <p:spPr>
          <a:xfrm>
            <a:off x="-225020" y="5503370"/>
            <a:ext cx="4825456" cy="3451216"/>
          </a:xfrm>
          <a:prstGeom prst="rect">
            <a:avLst/>
          </a:prstGeom>
        </p:spPr>
      </p:pic>
      <p:sp>
        <p:nvSpPr>
          <p:cNvPr id="7" name="AutoShape 7"/>
          <p:cNvSpPr/>
          <p:nvPr/>
        </p:nvSpPr>
        <p:spPr>
          <a:xfrm>
            <a:off x="9412" y="8870247"/>
            <a:ext cx="18278588" cy="1416753"/>
          </a:xfrm>
          <a:prstGeom prst="rect">
            <a:avLst/>
          </a:prstGeom>
          <a:solidFill>
            <a:srgbClr val="105F8C"/>
          </a:solidFill>
        </p:spPr>
      </p:sp>
      <p:pic>
        <p:nvPicPr>
          <p:cNvPr id="8" name="Picture 8"/>
          <p:cNvPicPr>
            <a:picLocks noChangeAspect="1"/>
          </p:cNvPicPr>
          <p:nvPr/>
        </p:nvPicPr>
        <p:blipFill>
          <a:blip r:embed="rId7"/>
          <a:srcRect l="609" t="7221" r="25565" b="46216"/>
          <a:stretch>
            <a:fillRect/>
          </a:stretch>
        </p:blipFill>
        <p:spPr>
          <a:xfrm>
            <a:off x="4600436" y="5503370"/>
            <a:ext cx="3831621" cy="3409046"/>
          </a:xfrm>
          <a:prstGeom prst="rect">
            <a:avLst/>
          </a:prstGeom>
        </p:spPr>
      </p:pic>
      <p:pic>
        <p:nvPicPr>
          <p:cNvPr id="9" name="Picture 9"/>
          <p:cNvPicPr>
            <a:picLocks noChangeAspect="1"/>
          </p:cNvPicPr>
          <p:nvPr/>
        </p:nvPicPr>
        <p:blipFill>
          <a:blip r:embed="rId8"/>
          <a:srcRect b="5535"/>
          <a:stretch>
            <a:fillRect/>
          </a:stretch>
        </p:blipFill>
        <p:spPr>
          <a:xfrm>
            <a:off x="8432057" y="5545540"/>
            <a:ext cx="5593760" cy="3366877"/>
          </a:xfrm>
          <a:prstGeom prst="rect">
            <a:avLst/>
          </a:prstGeom>
        </p:spPr>
      </p:pic>
      <p:pic>
        <p:nvPicPr>
          <p:cNvPr id="10" name="Picture 10"/>
          <p:cNvPicPr>
            <a:picLocks noChangeAspect="1"/>
          </p:cNvPicPr>
          <p:nvPr/>
        </p:nvPicPr>
        <p:blipFill>
          <a:blip r:embed="rId9"/>
          <a:srcRect/>
          <a:stretch>
            <a:fillRect/>
          </a:stretch>
        </p:blipFill>
        <p:spPr>
          <a:xfrm>
            <a:off x="13325699" y="5545540"/>
            <a:ext cx="5489632" cy="3324707"/>
          </a:xfrm>
          <a:prstGeom prst="rect">
            <a:avLst/>
          </a:prstGeom>
        </p:spPr>
      </p:pic>
      <p:grpSp>
        <p:nvGrpSpPr>
          <p:cNvPr id="11" name="Group 11"/>
          <p:cNvGrpSpPr/>
          <p:nvPr/>
        </p:nvGrpSpPr>
        <p:grpSpPr>
          <a:xfrm>
            <a:off x="2187708" y="1257716"/>
            <a:ext cx="14819687" cy="1257699"/>
            <a:chOff x="0" y="305355"/>
            <a:chExt cx="19759583" cy="1676931"/>
          </a:xfrm>
        </p:grpSpPr>
        <p:sp>
          <p:nvSpPr>
            <p:cNvPr id="12" name="TextBox 12"/>
            <p:cNvSpPr txBox="1"/>
            <p:nvPr/>
          </p:nvSpPr>
          <p:spPr>
            <a:xfrm>
              <a:off x="0" y="1513749"/>
              <a:ext cx="19742286"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13" name="TextBox 13"/>
            <p:cNvSpPr txBox="1"/>
            <p:nvPr/>
          </p:nvSpPr>
          <p:spPr>
            <a:xfrm>
              <a:off x="17297" y="305355"/>
              <a:ext cx="19742286" cy="1224280"/>
            </a:xfrm>
            <a:prstGeom prst="rect">
              <a:avLst/>
            </a:prstGeom>
          </p:spPr>
          <p:txBody>
            <a:bodyPr lIns="0" tIns="0" rIns="0" bIns="0" rtlCol="0" anchor="t">
              <a:spAutoFit/>
            </a:bodyPr>
            <a:lstStyle/>
            <a:p>
              <a:pPr marL="0" lvl="0" indent="0" algn="l">
                <a:lnSpc>
                  <a:spcPts val="7410"/>
                </a:lnSpc>
                <a:spcBef>
                  <a:spcPct val="0"/>
                </a:spcBef>
              </a:pPr>
              <a:r>
                <a:rPr lang="en-US" sz="5700" b="1" spc="-57" dirty="0" err="1">
                  <a:solidFill>
                    <a:srgbClr val="14110F"/>
                  </a:solidFill>
                  <a:latin typeface="Roboto"/>
                </a:rPr>
                <a:t>Rozwiązania</a:t>
              </a:r>
              <a:r>
                <a:rPr lang="en-US" sz="5700" b="1" spc="-57" dirty="0">
                  <a:solidFill>
                    <a:srgbClr val="14110F"/>
                  </a:solidFill>
                  <a:latin typeface="Roboto"/>
                </a:rPr>
                <a:t> </a:t>
              </a:r>
              <a:r>
                <a:rPr lang="en-US" sz="5700" b="1" spc="-57" dirty="0" err="1">
                  <a:solidFill>
                    <a:srgbClr val="14110F"/>
                  </a:solidFill>
                  <a:latin typeface="Roboto"/>
                </a:rPr>
                <a:t>dopasowane</a:t>
              </a:r>
              <a:r>
                <a:rPr lang="en-US" sz="5700" b="1" spc="-57" dirty="0">
                  <a:solidFill>
                    <a:srgbClr val="14110F"/>
                  </a:solidFill>
                  <a:latin typeface="Roboto"/>
                </a:rPr>
                <a:t> do </a:t>
              </a:r>
              <a:r>
                <a:rPr lang="en-US" sz="5700" b="1" spc="-57" dirty="0" err="1">
                  <a:solidFill>
                    <a:srgbClr val="14110F"/>
                  </a:solidFill>
                  <a:latin typeface="Roboto"/>
                </a:rPr>
                <a:t>potrzeb</a:t>
              </a:r>
              <a:endParaRPr lang="en-US" sz="5700" b="1" spc="-57" dirty="0">
                <a:solidFill>
                  <a:srgbClr val="14110F"/>
                </a:solidFill>
                <a:latin typeface="Roboto"/>
              </a:endParaRPr>
            </a:p>
          </p:txBody>
        </p:sp>
      </p:grpSp>
      <p:pic>
        <p:nvPicPr>
          <p:cNvPr id="14" name="Picture 20">
            <a:extLst>
              <a:ext uri="{FF2B5EF4-FFF2-40B4-BE49-F238E27FC236}">
                <a16:creationId xmlns:a16="http://schemas.microsoft.com/office/drawing/2014/main" id="{69BE0EAF-B763-A821-B889-BCD6E2A5B10B}"/>
              </a:ext>
            </a:extLst>
          </p:cNvPr>
          <p:cNvPicPr>
            <a:picLocks noChangeAspect="1"/>
          </p:cNvPicPr>
          <p:nvPr/>
        </p:nvPicPr>
        <p:blipFill>
          <a:blip r:embed="rId10"/>
          <a:srcRect l="12184" t="32710" r="14174" b="36933"/>
          <a:stretch>
            <a:fillRect/>
          </a:stretch>
        </p:blipFill>
        <p:spPr>
          <a:xfrm>
            <a:off x="67600" y="91084"/>
            <a:ext cx="4586447" cy="8960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9240159" y="5824470"/>
            <a:ext cx="3629392" cy="2455177"/>
          </a:xfrm>
          <a:prstGeom prst="rect">
            <a:avLst/>
          </a:prstGeom>
        </p:spPr>
      </p:pic>
      <p:pic>
        <p:nvPicPr>
          <p:cNvPr id="5" name="Picture 5"/>
          <p:cNvPicPr>
            <a:picLocks noChangeAspect="1"/>
          </p:cNvPicPr>
          <p:nvPr/>
        </p:nvPicPr>
        <p:blipFill>
          <a:blip r:embed="rId3"/>
          <a:srcRect/>
          <a:stretch>
            <a:fillRect/>
          </a:stretch>
        </p:blipFill>
        <p:spPr>
          <a:xfrm>
            <a:off x="8855968" y="2387637"/>
            <a:ext cx="4397774" cy="2172553"/>
          </a:xfrm>
          <a:prstGeom prst="rect">
            <a:avLst/>
          </a:prstGeom>
        </p:spPr>
      </p:pic>
      <p:sp>
        <p:nvSpPr>
          <p:cNvPr id="7" name="AutoShape 7"/>
          <p:cNvSpPr/>
          <p:nvPr/>
        </p:nvSpPr>
        <p:spPr>
          <a:xfrm>
            <a:off x="9412" y="8870247"/>
            <a:ext cx="18278588" cy="1416753"/>
          </a:xfrm>
          <a:prstGeom prst="rect">
            <a:avLst/>
          </a:prstGeom>
          <a:solidFill>
            <a:srgbClr val="105F8C"/>
          </a:solidFill>
        </p:spPr>
      </p:sp>
      <p:grpSp>
        <p:nvGrpSpPr>
          <p:cNvPr id="11" name="Group 11"/>
          <p:cNvGrpSpPr/>
          <p:nvPr/>
        </p:nvGrpSpPr>
        <p:grpSpPr>
          <a:xfrm>
            <a:off x="2187708" y="1161174"/>
            <a:ext cx="14806714" cy="1354241"/>
            <a:chOff x="0" y="176632"/>
            <a:chExt cx="19742286" cy="1805654"/>
          </a:xfrm>
        </p:grpSpPr>
        <p:sp>
          <p:nvSpPr>
            <p:cNvPr id="12" name="TextBox 12"/>
            <p:cNvSpPr txBox="1"/>
            <p:nvPr/>
          </p:nvSpPr>
          <p:spPr>
            <a:xfrm>
              <a:off x="0" y="1513749"/>
              <a:ext cx="19742286"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13" name="TextBox 13"/>
            <p:cNvSpPr txBox="1"/>
            <p:nvPr/>
          </p:nvSpPr>
          <p:spPr>
            <a:xfrm>
              <a:off x="0" y="176632"/>
              <a:ext cx="19742286" cy="1224280"/>
            </a:xfrm>
            <a:prstGeom prst="rect">
              <a:avLst/>
            </a:prstGeom>
          </p:spPr>
          <p:txBody>
            <a:bodyPr lIns="0" tIns="0" rIns="0" bIns="0" rtlCol="0" anchor="t">
              <a:spAutoFit/>
            </a:bodyPr>
            <a:lstStyle/>
            <a:p>
              <a:pPr marL="0" lvl="0" indent="0" algn="l">
                <a:lnSpc>
                  <a:spcPts val="7410"/>
                </a:lnSpc>
                <a:spcBef>
                  <a:spcPct val="0"/>
                </a:spcBef>
              </a:pPr>
              <a:r>
                <a:rPr lang="pl-PL" sz="5700" b="1" spc="-57" dirty="0">
                  <a:solidFill>
                    <a:srgbClr val="14110F"/>
                  </a:solidFill>
                  <a:latin typeface="Roboto"/>
                </a:rPr>
                <a:t>Produkty wyjątkowe pod kątem rynkowym</a:t>
              </a:r>
              <a:endParaRPr lang="en-US" sz="5700" b="1" spc="-57" dirty="0">
                <a:solidFill>
                  <a:srgbClr val="14110F"/>
                </a:solidFill>
                <a:latin typeface="Roboto"/>
              </a:endParaRPr>
            </a:p>
          </p:txBody>
        </p:sp>
      </p:grpSp>
      <p:sp>
        <p:nvSpPr>
          <p:cNvPr id="16" name="pole tekstowe 15">
            <a:extLst>
              <a:ext uri="{FF2B5EF4-FFF2-40B4-BE49-F238E27FC236}">
                <a16:creationId xmlns:a16="http://schemas.microsoft.com/office/drawing/2014/main" id="{5F9B3B6B-D111-BE6F-AEAE-0A074BB157FD}"/>
              </a:ext>
            </a:extLst>
          </p:cNvPr>
          <p:cNvSpPr txBox="1"/>
          <p:nvPr/>
        </p:nvSpPr>
        <p:spPr>
          <a:xfrm>
            <a:off x="1799184" y="2596751"/>
            <a:ext cx="4586447" cy="1754326"/>
          </a:xfrm>
          <a:prstGeom prst="rect">
            <a:avLst/>
          </a:prstGeom>
          <a:noFill/>
        </p:spPr>
        <p:txBody>
          <a:bodyPr wrap="square" rtlCol="0">
            <a:spAutoFit/>
          </a:bodyPr>
          <a:lstStyle/>
          <a:p>
            <a:r>
              <a:rPr lang="pl-PL" sz="3600" dirty="0"/>
              <a:t>Oprawy liniowe serii </a:t>
            </a:r>
            <a:r>
              <a:rPr lang="pl-PL" sz="3600" b="1" dirty="0"/>
              <a:t>CS-LL61</a:t>
            </a:r>
            <a:r>
              <a:rPr lang="pl-PL" sz="3600" dirty="0"/>
              <a:t> z aluminiowym radiatorem</a:t>
            </a:r>
          </a:p>
        </p:txBody>
      </p:sp>
      <p:sp>
        <p:nvSpPr>
          <p:cNvPr id="17" name="pole tekstowe 16">
            <a:extLst>
              <a:ext uri="{FF2B5EF4-FFF2-40B4-BE49-F238E27FC236}">
                <a16:creationId xmlns:a16="http://schemas.microsoft.com/office/drawing/2014/main" id="{43566C7A-9EED-A997-B22B-78F0A65CBDBA}"/>
              </a:ext>
            </a:extLst>
          </p:cNvPr>
          <p:cNvSpPr txBox="1"/>
          <p:nvPr/>
        </p:nvSpPr>
        <p:spPr>
          <a:xfrm>
            <a:off x="1655168" y="5934721"/>
            <a:ext cx="5688632" cy="1754326"/>
          </a:xfrm>
          <a:prstGeom prst="rect">
            <a:avLst/>
          </a:prstGeom>
          <a:noFill/>
        </p:spPr>
        <p:txBody>
          <a:bodyPr wrap="square" rtlCol="0">
            <a:spAutoFit/>
          </a:bodyPr>
          <a:lstStyle/>
          <a:p>
            <a:r>
              <a:rPr lang="pl-PL" sz="3600" dirty="0"/>
              <a:t>Oprawy uliczne serii </a:t>
            </a:r>
            <a:r>
              <a:rPr lang="pl-PL" sz="3600" b="1" dirty="0"/>
              <a:t>CS-SL13</a:t>
            </a:r>
            <a:r>
              <a:rPr lang="pl-PL" sz="3600" dirty="0"/>
              <a:t> </a:t>
            </a:r>
            <a:br>
              <a:rPr lang="pl-PL" sz="3600" dirty="0"/>
            </a:br>
            <a:r>
              <a:rPr lang="pl-PL" sz="3600" dirty="0"/>
              <a:t>o wydajności do 150lm/W oraz certyfikatem ENEC</a:t>
            </a:r>
          </a:p>
        </p:txBody>
      </p:sp>
      <p:pic>
        <p:nvPicPr>
          <p:cNvPr id="19" name="Picture 20">
            <a:extLst>
              <a:ext uri="{FF2B5EF4-FFF2-40B4-BE49-F238E27FC236}">
                <a16:creationId xmlns:a16="http://schemas.microsoft.com/office/drawing/2014/main" id="{AC9E9E63-D3C3-6517-8BCF-CAB9D1C7DC0E}"/>
              </a:ext>
            </a:extLst>
          </p:cNvPr>
          <p:cNvPicPr>
            <a:picLocks noChangeAspect="1"/>
          </p:cNvPicPr>
          <p:nvPr/>
        </p:nvPicPr>
        <p:blipFill>
          <a:blip r:embed="rId4"/>
          <a:srcRect l="12184" t="32710" r="14174" b="36933"/>
          <a:stretch>
            <a:fillRect/>
          </a:stretch>
        </p:blipFill>
        <p:spPr>
          <a:xfrm>
            <a:off x="35133" y="106761"/>
            <a:ext cx="4586447" cy="896046"/>
          </a:xfrm>
          <a:prstGeom prst="rect">
            <a:avLst/>
          </a:prstGeom>
        </p:spPr>
      </p:pic>
    </p:spTree>
    <p:extLst>
      <p:ext uri="{BB962C8B-B14F-4D97-AF65-F5344CB8AC3E}">
        <p14:creationId xmlns:p14="http://schemas.microsoft.com/office/powerpoint/2010/main" val="2559755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81F53A-FF62-2029-5DEA-B95901076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11" y="5481537"/>
            <a:ext cx="5414293" cy="310685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7"/>
          <p:cNvSpPr/>
          <p:nvPr/>
        </p:nvSpPr>
        <p:spPr>
          <a:xfrm>
            <a:off x="9412" y="8870247"/>
            <a:ext cx="18278588" cy="1416753"/>
          </a:xfrm>
          <a:prstGeom prst="rect">
            <a:avLst/>
          </a:prstGeom>
          <a:solidFill>
            <a:srgbClr val="105F8C"/>
          </a:solidFill>
        </p:spPr>
      </p:sp>
      <p:grpSp>
        <p:nvGrpSpPr>
          <p:cNvPr id="11" name="Group 11"/>
          <p:cNvGrpSpPr/>
          <p:nvPr/>
        </p:nvGrpSpPr>
        <p:grpSpPr>
          <a:xfrm>
            <a:off x="2304014" y="1328805"/>
            <a:ext cx="14806714" cy="1121911"/>
            <a:chOff x="0" y="0"/>
            <a:chExt cx="19742286" cy="1495881"/>
          </a:xfrm>
        </p:grpSpPr>
        <p:sp>
          <p:nvSpPr>
            <p:cNvPr id="12" name="TextBox 12"/>
            <p:cNvSpPr txBox="1"/>
            <p:nvPr/>
          </p:nvSpPr>
          <p:spPr>
            <a:xfrm>
              <a:off x="0" y="1513749"/>
              <a:ext cx="19742286"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13" name="TextBox 13"/>
            <p:cNvSpPr txBox="1"/>
            <p:nvPr/>
          </p:nvSpPr>
          <p:spPr>
            <a:xfrm>
              <a:off x="0" y="-76200"/>
              <a:ext cx="19742286" cy="1224280"/>
            </a:xfrm>
            <a:prstGeom prst="rect">
              <a:avLst/>
            </a:prstGeom>
          </p:spPr>
          <p:txBody>
            <a:bodyPr lIns="0" tIns="0" rIns="0" bIns="0" rtlCol="0" anchor="t">
              <a:spAutoFit/>
            </a:bodyPr>
            <a:lstStyle/>
            <a:p>
              <a:pPr marL="0" lvl="0" indent="0" algn="l">
                <a:lnSpc>
                  <a:spcPts val="7410"/>
                </a:lnSpc>
                <a:spcBef>
                  <a:spcPct val="0"/>
                </a:spcBef>
              </a:pPr>
              <a:r>
                <a:rPr lang="pl-PL" sz="5700" b="1" spc="-57" dirty="0">
                  <a:solidFill>
                    <a:srgbClr val="14110F"/>
                  </a:solidFill>
                  <a:latin typeface="Roboto"/>
                </a:rPr>
                <a:t>Produkty wyjątkowe pod kątem rynkowym</a:t>
              </a:r>
              <a:endParaRPr lang="en-US" sz="5700" b="1" spc="-57" dirty="0">
                <a:solidFill>
                  <a:srgbClr val="14110F"/>
                </a:solidFill>
                <a:latin typeface="Roboto"/>
              </a:endParaRPr>
            </a:p>
          </p:txBody>
        </p:sp>
      </p:grpSp>
      <p:sp>
        <p:nvSpPr>
          <p:cNvPr id="18" name="pole tekstowe 17">
            <a:extLst>
              <a:ext uri="{FF2B5EF4-FFF2-40B4-BE49-F238E27FC236}">
                <a16:creationId xmlns:a16="http://schemas.microsoft.com/office/drawing/2014/main" id="{9F31CEF9-FDD4-F295-3D6F-6C74F3529F84}"/>
              </a:ext>
            </a:extLst>
          </p:cNvPr>
          <p:cNvSpPr txBox="1"/>
          <p:nvPr/>
        </p:nvSpPr>
        <p:spPr>
          <a:xfrm>
            <a:off x="612244" y="2808486"/>
            <a:ext cx="7273819" cy="1754326"/>
          </a:xfrm>
          <a:prstGeom prst="rect">
            <a:avLst/>
          </a:prstGeom>
          <a:noFill/>
        </p:spPr>
        <p:txBody>
          <a:bodyPr wrap="square" rtlCol="0">
            <a:spAutoFit/>
          </a:bodyPr>
          <a:lstStyle/>
          <a:p>
            <a:r>
              <a:rPr lang="pl-PL" sz="3600" dirty="0"/>
              <a:t>Oprawy przemysłowe serii </a:t>
            </a:r>
            <a:r>
              <a:rPr lang="pl-PL" sz="3600" b="1" dirty="0"/>
              <a:t>CS-HB9HT</a:t>
            </a:r>
            <a:r>
              <a:rPr lang="pl-PL" sz="3600" dirty="0"/>
              <a:t> przeznaczone do pracy </a:t>
            </a:r>
            <a:br>
              <a:rPr lang="pl-PL" sz="3600" dirty="0"/>
            </a:br>
            <a:r>
              <a:rPr lang="pl-PL" sz="3600" dirty="0"/>
              <a:t>w wysokich temperaturach</a:t>
            </a:r>
          </a:p>
        </p:txBody>
      </p:sp>
      <p:pic>
        <p:nvPicPr>
          <p:cNvPr id="19" name="Picture 20">
            <a:extLst>
              <a:ext uri="{FF2B5EF4-FFF2-40B4-BE49-F238E27FC236}">
                <a16:creationId xmlns:a16="http://schemas.microsoft.com/office/drawing/2014/main" id="{AC9E9E63-D3C3-6517-8BCF-CAB9D1C7DC0E}"/>
              </a:ext>
            </a:extLst>
          </p:cNvPr>
          <p:cNvPicPr>
            <a:picLocks noChangeAspect="1"/>
          </p:cNvPicPr>
          <p:nvPr/>
        </p:nvPicPr>
        <p:blipFill>
          <a:blip r:embed="rId3"/>
          <a:srcRect l="12184" t="32710" r="14174" b="36933"/>
          <a:stretch>
            <a:fillRect/>
          </a:stretch>
        </p:blipFill>
        <p:spPr>
          <a:xfrm>
            <a:off x="35133" y="106761"/>
            <a:ext cx="4586447" cy="896046"/>
          </a:xfrm>
          <a:prstGeom prst="rect">
            <a:avLst/>
          </a:prstGeom>
        </p:spPr>
      </p:pic>
      <p:sp>
        <p:nvSpPr>
          <p:cNvPr id="20" name="pole tekstowe 19">
            <a:extLst>
              <a:ext uri="{FF2B5EF4-FFF2-40B4-BE49-F238E27FC236}">
                <a16:creationId xmlns:a16="http://schemas.microsoft.com/office/drawing/2014/main" id="{31BE4E5C-6661-E6AB-907E-2315D7891536}"/>
              </a:ext>
            </a:extLst>
          </p:cNvPr>
          <p:cNvSpPr txBox="1"/>
          <p:nvPr/>
        </p:nvSpPr>
        <p:spPr>
          <a:xfrm>
            <a:off x="9171871" y="2953555"/>
            <a:ext cx="7344816" cy="1754326"/>
          </a:xfrm>
          <a:prstGeom prst="rect">
            <a:avLst/>
          </a:prstGeom>
          <a:noFill/>
        </p:spPr>
        <p:txBody>
          <a:bodyPr wrap="square" rtlCol="0">
            <a:spAutoFit/>
          </a:bodyPr>
          <a:lstStyle/>
          <a:p>
            <a:r>
              <a:rPr lang="pl-PL" sz="3600" dirty="0"/>
              <a:t>Oprawy przemysłowe o wydajnościach od 180-194 lm/W serii </a:t>
            </a:r>
            <a:r>
              <a:rPr lang="pl-PL" sz="3600" b="1" dirty="0"/>
              <a:t>CS-NHB81</a:t>
            </a:r>
            <a:r>
              <a:rPr lang="pl-PL" sz="3600" dirty="0"/>
              <a:t> oraz </a:t>
            </a:r>
            <a:r>
              <a:rPr lang="pl-PL" sz="3600" b="1" dirty="0"/>
              <a:t>CS-NHB82</a:t>
            </a:r>
          </a:p>
        </p:txBody>
      </p:sp>
      <p:pic>
        <p:nvPicPr>
          <p:cNvPr id="2052" name="Picture 4">
            <a:extLst>
              <a:ext uri="{FF2B5EF4-FFF2-40B4-BE49-F238E27FC236}">
                <a16:creationId xmlns:a16="http://schemas.microsoft.com/office/drawing/2014/main" id="{95AE5217-3E40-C8EC-7A54-7CF2EED4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9160" y="5601892"/>
            <a:ext cx="4691145" cy="31274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53B9056-3854-A12D-851D-CBA27986D5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290" y="5878115"/>
            <a:ext cx="4094527" cy="230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48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E59F83D8-6CAE-7CC1-5BAE-612A58F00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3912" y="5331327"/>
            <a:ext cx="3746718" cy="3746718"/>
          </a:xfrm>
          <a:prstGeom prst="rect">
            <a:avLst/>
          </a:prstGeom>
        </p:spPr>
      </p:pic>
      <p:pic>
        <p:nvPicPr>
          <p:cNvPr id="1026" name="Picture 2">
            <a:extLst>
              <a:ext uri="{FF2B5EF4-FFF2-40B4-BE49-F238E27FC236}">
                <a16:creationId xmlns:a16="http://schemas.microsoft.com/office/drawing/2014/main" id="{3D3C361C-6187-4501-03A4-F534178E8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309" y="2486232"/>
            <a:ext cx="4840167" cy="279365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7"/>
          <p:cNvSpPr/>
          <p:nvPr/>
        </p:nvSpPr>
        <p:spPr>
          <a:xfrm>
            <a:off x="9412" y="8870247"/>
            <a:ext cx="18278588" cy="1416753"/>
          </a:xfrm>
          <a:prstGeom prst="rect">
            <a:avLst/>
          </a:prstGeom>
          <a:solidFill>
            <a:srgbClr val="105F8C"/>
          </a:solidFill>
        </p:spPr>
      </p:sp>
      <p:grpSp>
        <p:nvGrpSpPr>
          <p:cNvPr id="11" name="Group 11"/>
          <p:cNvGrpSpPr/>
          <p:nvPr/>
        </p:nvGrpSpPr>
        <p:grpSpPr>
          <a:xfrm>
            <a:off x="2187708" y="1272312"/>
            <a:ext cx="14806714" cy="1243103"/>
            <a:chOff x="0" y="324816"/>
            <a:chExt cx="19742286" cy="1657470"/>
          </a:xfrm>
        </p:grpSpPr>
        <p:sp>
          <p:nvSpPr>
            <p:cNvPr id="12" name="TextBox 12"/>
            <p:cNvSpPr txBox="1"/>
            <p:nvPr/>
          </p:nvSpPr>
          <p:spPr>
            <a:xfrm>
              <a:off x="0" y="1513749"/>
              <a:ext cx="19742286"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13" name="TextBox 13"/>
            <p:cNvSpPr txBox="1"/>
            <p:nvPr/>
          </p:nvSpPr>
          <p:spPr>
            <a:xfrm>
              <a:off x="0" y="324816"/>
              <a:ext cx="19742286" cy="1224280"/>
            </a:xfrm>
            <a:prstGeom prst="rect">
              <a:avLst/>
            </a:prstGeom>
          </p:spPr>
          <p:txBody>
            <a:bodyPr lIns="0" tIns="0" rIns="0" bIns="0" rtlCol="0" anchor="t">
              <a:spAutoFit/>
            </a:bodyPr>
            <a:lstStyle/>
            <a:p>
              <a:pPr marL="0" lvl="0" indent="0" algn="l">
                <a:lnSpc>
                  <a:spcPts val="7410"/>
                </a:lnSpc>
                <a:spcBef>
                  <a:spcPct val="0"/>
                </a:spcBef>
              </a:pPr>
              <a:r>
                <a:rPr lang="pl-PL" sz="5700" b="1" spc="-57" dirty="0">
                  <a:solidFill>
                    <a:srgbClr val="14110F"/>
                  </a:solidFill>
                  <a:latin typeface="Roboto"/>
                </a:rPr>
                <a:t>Produkty wyjątkowe pod kątem rynkowym</a:t>
              </a:r>
              <a:endParaRPr lang="en-US" sz="5700" b="1" spc="-57" dirty="0">
                <a:solidFill>
                  <a:srgbClr val="14110F"/>
                </a:solidFill>
                <a:latin typeface="Roboto"/>
              </a:endParaRPr>
            </a:p>
          </p:txBody>
        </p:sp>
      </p:grpSp>
      <p:sp>
        <p:nvSpPr>
          <p:cNvPr id="16" name="pole tekstowe 15">
            <a:extLst>
              <a:ext uri="{FF2B5EF4-FFF2-40B4-BE49-F238E27FC236}">
                <a16:creationId xmlns:a16="http://schemas.microsoft.com/office/drawing/2014/main" id="{5F9B3B6B-D111-BE6F-AEAE-0A074BB157FD}"/>
              </a:ext>
            </a:extLst>
          </p:cNvPr>
          <p:cNvSpPr txBox="1"/>
          <p:nvPr/>
        </p:nvSpPr>
        <p:spPr>
          <a:xfrm>
            <a:off x="365123" y="2499437"/>
            <a:ext cx="4314382" cy="1754326"/>
          </a:xfrm>
          <a:prstGeom prst="rect">
            <a:avLst/>
          </a:prstGeom>
          <a:noFill/>
        </p:spPr>
        <p:txBody>
          <a:bodyPr wrap="square" rtlCol="0">
            <a:spAutoFit/>
          </a:bodyPr>
          <a:lstStyle/>
          <a:p>
            <a:r>
              <a:rPr lang="pl-PL" sz="3600" dirty="0"/>
              <a:t>Oprawy liniowe serii </a:t>
            </a:r>
            <a:r>
              <a:rPr lang="pl-PL" sz="3600" b="1" dirty="0"/>
              <a:t>CS-LL81</a:t>
            </a:r>
            <a:r>
              <a:rPr lang="pl-PL" sz="3600" dirty="0"/>
              <a:t> o klasie szczelności IP69K</a:t>
            </a:r>
          </a:p>
        </p:txBody>
      </p:sp>
      <p:sp>
        <p:nvSpPr>
          <p:cNvPr id="17" name="pole tekstowe 16">
            <a:extLst>
              <a:ext uri="{FF2B5EF4-FFF2-40B4-BE49-F238E27FC236}">
                <a16:creationId xmlns:a16="http://schemas.microsoft.com/office/drawing/2014/main" id="{43566C7A-9EED-A997-B22B-78F0A65CBDBA}"/>
              </a:ext>
            </a:extLst>
          </p:cNvPr>
          <p:cNvSpPr txBox="1"/>
          <p:nvPr/>
        </p:nvSpPr>
        <p:spPr>
          <a:xfrm>
            <a:off x="8855968" y="2647350"/>
            <a:ext cx="4840167" cy="2308324"/>
          </a:xfrm>
          <a:prstGeom prst="rect">
            <a:avLst/>
          </a:prstGeom>
          <a:noFill/>
        </p:spPr>
        <p:txBody>
          <a:bodyPr wrap="square" rtlCol="0">
            <a:spAutoFit/>
          </a:bodyPr>
          <a:lstStyle/>
          <a:p>
            <a:r>
              <a:rPr lang="pl-PL" sz="3600" dirty="0"/>
              <a:t>Oprawy przemysłowe liniowe serii </a:t>
            </a:r>
            <a:r>
              <a:rPr lang="pl-PL" sz="3600" b="1" dirty="0"/>
              <a:t>CS-NHB72</a:t>
            </a:r>
            <a:r>
              <a:rPr lang="pl-PL" sz="3600" dirty="0"/>
              <a:t> do magazynów wysokiego składowania</a:t>
            </a:r>
          </a:p>
        </p:txBody>
      </p:sp>
      <p:pic>
        <p:nvPicPr>
          <p:cNvPr id="1028" name="Picture 4">
            <a:extLst>
              <a:ext uri="{FF2B5EF4-FFF2-40B4-BE49-F238E27FC236}">
                <a16:creationId xmlns:a16="http://schemas.microsoft.com/office/drawing/2014/main" id="{181F294C-50D2-887E-929F-4BC117256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2472" y="2555355"/>
            <a:ext cx="3872387" cy="2581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EFA41332-88BA-AE57-2492-1ED9BB30AD72}"/>
              </a:ext>
            </a:extLst>
          </p:cNvPr>
          <p:cNvPicPr>
            <a:picLocks noChangeAspect="1"/>
          </p:cNvPicPr>
          <p:nvPr/>
        </p:nvPicPr>
        <p:blipFill>
          <a:blip r:embed="rId5"/>
          <a:srcRect l="12184" t="32710" r="14174" b="36933"/>
          <a:stretch>
            <a:fillRect/>
          </a:stretch>
        </p:blipFill>
        <p:spPr>
          <a:xfrm>
            <a:off x="229090" y="80923"/>
            <a:ext cx="4586447" cy="896046"/>
          </a:xfrm>
          <a:prstGeom prst="rect">
            <a:avLst/>
          </a:prstGeom>
        </p:spPr>
      </p:pic>
      <p:sp>
        <p:nvSpPr>
          <p:cNvPr id="6" name="pole tekstowe 5">
            <a:extLst>
              <a:ext uri="{FF2B5EF4-FFF2-40B4-BE49-F238E27FC236}">
                <a16:creationId xmlns:a16="http://schemas.microsoft.com/office/drawing/2014/main" id="{9D1B618E-781D-4633-B62E-0CB79DE40E1E}"/>
              </a:ext>
            </a:extLst>
          </p:cNvPr>
          <p:cNvSpPr txBox="1"/>
          <p:nvPr/>
        </p:nvSpPr>
        <p:spPr>
          <a:xfrm>
            <a:off x="5003540" y="6655668"/>
            <a:ext cx="7704856" cy="1754326"/>
          </a:xfrm>
          <a:prstGeom prst="rect">
            <a:avLst/>
          </a:prstGeom>
          <a:noFill/>
        </p:spPr>
        <p:txBody>
          <a:bodyPr wrap="square" rtlCol="0">
            <a:spAutoFit/>
          </a:bodyPr>
          <a:lstStyle/>
          <a:p>
            <a:r>
              <a:rPr lang="pl-PL" sz="3600" dirty="0"/>
              <a:t>Naświetlacze o mocy do 1500W do oświetlenia terenów zewnętrznych seria </a:t>
            </a:r>
            <a:r>
              <a:rPr lang="pl-PL" sz="3600" b="1" dirty="0"/>
              <a:t>CS-FLHB15</a:t>
            </a:r>
            <a:r>
              <a:rPr lang="pl-PL" sz="3600" dirty="0"/>
              <a:t> oraz </a:t>
            </a:r>
            <a:r>
              <a:rPr lang="pl-PL" sz="3600" b="1" dirty="0"/>
              <a:t>CS-FLS23B</a:t>
            </a:r>
          </a:p>
        </p:txBody>
      </p:sp>
      <p:pic>
        <p:nvPicPr>
          <p:cNvPr id="9" name="Obraz 8">
            <a:extLst>
              <a:ext uri="{FF2B5EF4-FFF2-40B4-BE49-F238E27FC236}">
                <a16:creationId xmlns:a16="http://schemas.microsoft.com/office/drawing/2014/main" id="{F9A04273-57BC-2899-5696-522FF9DCE92B}"/>
              </a:ext>
            </a:extLst>
          </p:cNvPr>
          <p:cNvPicPr>
            <a:picLocks noChangeAspect="1"/>
          </p:cNvPicPr>
          <p:nvPr/>
        </p:nvPicPr>
        <p:blipFill>
          <a:blip r:embed="rId6"/>
          <a:stretch>
            <a:fillRect/>
          </a:stretch>
        </p:blipFill>
        <p:spPr>
          <a:xfrm>
            <a:off x="1223120" y="5575595"/>
            <a:ext cx="2914650" cy="3248025"/>
          </a:xfrm>
          <a:prstGeom prst="rect">
            <a:avLst/>
          </a:prstGeom>
        </p:spPr>
      </p:pic>
    </p:spTree>
    <p:extLst>
      <p:ext uri="{BB962C8B-B14F-4D97-AF65-F5344CB8AC3E}">
        <p14:creationId xmlns:p14="http://schemas.microsoft.com/office/powerpoint/2010/main" val="416215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03E2A07-66C3-E39E-5BA4-E4DDA5E1A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393" y="5363772"/>
            <a:ext cx="5648284" cy="4652593"/>
          </a:xfrm>
          <a:prstGeom prst="rect">
            <a:avLst/>
          </a:prstGeom>
          <a:noFill/>
          <a:extLst>
            <a:ext uri="{909E8E84-426E-40DD-AFC4-6F175D3DCCD1}">
              <a14:hiddenFill xmlns:a14="http://schemas.microsoft.com/office/drawing/2010/main">
                <a:solidFill>
                  <a:srgbClr val="FFFFFF"/>
                </a:solidFill>
              </a14:hiddenFill>
            </a:ext>
          </a:extLst>
        </p:spPr>
      </p:pic>
      <p:pic>
        <p:nvPicPr>
          <p:cNvPr id="23" name="Obraz 22">
            <a:extLst>
              <a:ext uri="{FF2B5EF4-FFF2-40B4-BE49-F238E27FC236}">
                <a16:creationId xmlns:a16="http://schemas.microsoft.com/office/drawing/2014/main" id="{3DD6D825-AF6E-5A77-0122-A211BBF5873E}"/>
              </a:ext>
            </a:extLst>
          </p:cNvPr>
          <p:cNvPicPr>
            <a:picLocks noChangeAspect="1"/>
          </p:cNvPicPr>
          <p:nvPr/>
        </p:nvPicPr>
        <p:blipFill>
          <a:blip r:embed="rId3"/>
          <a:stretch>
            <a:fillRect/>
          </a:stretch>
        </p:blipFill>
        <p:spPr>
          <a:xfrm>
            <a:off x="3349024" y="6462416"/>
            <a:ext cx="3666667" cy="2589059"/>
          </a:xfrm>
          <a:prstGeom prst="rect">
            <a:avLst/>
          </a:prstGeom>
        </p:spPr>
      </p:pic>
      <p:pic>
        <p:nvPicPr>
          <p:cNvPr id="8" name="Obraz 7">
            <a:extLst>
              <a:ext uri="{FF2B5EF4-FFF2-40B4-BE49-F238E27FC236}">
                <a16:creationId xmlns:a16="http://schemas.microsoft.com/office/drawing/2014/main" id="{468044B8-AB6A-CCC5-9216-E970AB171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00" y="3011125"/>
            <a:ext cx="3011616" cy="2876551"/>
          </a:xfrm>
          <a:prstGeom prst="rect">
            <a:avLst/>
          </a:prstGeom>
        </p:spPr>
      </p:pic>
      <p:sp>
        <p:nvSpPr>
          <p:cNvPr id="7" name="AutoShape 7"/>
          <p:cNvSpPr/>
          <p:nvPr/>
        </p:nvSpPr>
        <p:spPr>
          <a:xfrm>
            <a:off x="9412" y="8870247"/>
            <a:ext cx="18278588" cy="1416753"/>
          </a:xfrm>
          <a:prstGeom prst="rect">
            <a:avLst/>
          </a:prstGeom>
          <a:solidFill>
            <a:srgbClr val="105F8C"/>
          </a:solidFill>
        </p:spPr>
      </p:sp>
      <p:grpSp>
        <p:nvGrpSpPr>
          <p:cNvPr id="11" name="Group 11"/>
          <p:cNvGrpSpPr/>
          <p:nvPr/>
        </p:nvGrpSpPr>
        <p:grpSpPr>
          <a:xfrm>
            <a:off x="1014316" y="1068250"/>
            <a:ext cx="15980106" cy="1447165"/>
            <a:chOff x="-1564523" y="52734"/>
            <a:chExt cx="21306809" cy="1929552"/>
          </a:xfrm>
        </p:grpSpPr>
        <p:sp>
          <p:nvSpPr>
            <p:cNvPr id="12" name="TextBox 12"/>
            <p:cNvSpPr txBox="1"/>
            <p:nvPr/>
          </p:nvSpPr>
          <p:spPr>
            <a:xfrm>
              <a:off x="0" y="1513749"/>
              <a:ext cx="19742286"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13" name="TextBox 13"/>
            <p:cNvSpPr txBox="1"/>
            <p:nvPr/>
          </p:nvSpPr>
          <p:spPr>
            <a:xfrm>
              <a:off x="-1564523" y="52734"/>
              <a:ext cx="19742286" cy="1224281"/>
            </a:xfrm>
            <a:prstGeom prst="rect">
              <a:avLst/>
            </a:prstGeom>
          </p:spPr>
          <p:txBody>
            <a:bodyPr lIns="0" tIns="0" rIns="0" bIns="0" rtlCol="0" anchor="t">
              <a:spAutoFit/>
            </a:bodyPr>
            <a:lstStyle/>
            <a:p>
              <a:pPr marL="0" lvl="0" indent="0" algn="ctr">
                <a:lnSpc>
                  <a:spcPts val="7410"/>
                </a:lnSpc>
                <a:spcBef>
                  <a:spcPct val="0"/>
                </a:spcBef>
              </a:pPr>
              <a:r>
                <a:rPr lang="pl-PL" sz="5700" b="1" spc="-57" dirty="0">
                  <a:solidFill>
                    <a:srgbClr val="14110F"/>
                  </a:solidFill>
                  <a:latin typeface="Roboto"/>
                </a:rPr>
                <a:t>Oprawy do stref Ex</a:t>
              </a:r>
              <a:endParaRPr lang="en-US" sz="5700" b="1" spc="-57" dirty="0">
                <a:solidFill>
                  <a:srgbClr val="14110F"/>
                </a:solidFill>
                <a:latin typeface="Roboto"/>
              </a:endParaRPr>
            </a:p>
          </p:txBody>
        </p:sp>
      </p:grpSp>
      <p:sp>
        <p:nvSpPr>
          <p:cNvPr id="16" name="pole tekstowe 15">
            <a:extLst>
              <a:ext uri="{FF2B5EF4-FFF2-40B4-BE49-F238E27FC236}">
                <a16:creationId xmlns:a16="http://schemas.microsoft.com/office/drawing/2014/main" id="{5F9B3B6B-D111-BE6F-AEAE-0A074BB157FD}"/>
              </a:ext>
            </a:extLst>
          </p:cNvPr>
          <p:cNvSpPr txBox="1"/>
          <p:nvPr/>
        </p:nvSpPr>
        <p:spPr>
          <a:xfrm>
            <a:off x="6845303" y="5522068"/>
            <a:ext cx="4314382" cy="646331"/>
          </a:xfrm>
          <a:prstGeom prst="rect">
            <a:avLst/>
          </a:prstGeom>
          <a:noFill/>
        </p:spPr>
        <p:txBody>
          <a:bodyPr wrap="square" rtlCol="0">
            <a:spAutoFit/>
          </a:bodyPr>
          <a:lstStyle/>
          <a:p>
            <a:r>
              <a:rPr lang="pl-PL" sz="3600" dirty="0"/>
              <a:t>Oprawy liniowe</a:t>
            </a:r>
          </a:p>
        </p:txBody>
      </p:sp>
      <p:sp>
        <p:nvSpPr>
          <p:cNvPr id="17" name="pole tekstowe 16">
            <a:extLst>
              <a:ext uri="{FF2B5EF4-FFF2-40B4-BE49-F238E27FC236}">
                <a16:creationId xmlns:a16="http://schemas.microsoft.com/office/drawing/2014/main" id="{43566C7A-9EED-A997-B22B-78F0A65CBDBA}"/>
              </a:ext>
            </a:extLst>
          </p:cNvPr>
          <p:cNvSpPr txBox="1"/>
          <p:nvPr/>
        </p:nvSpPr>
        <p:spPr>
          <a:xfrm>
            <a:off x="11376248" y="2015593"/>
            <a:ext cx="4840167" cy="646331"/>
          </a:xfrm>
          <a:prstGeom prst="rect">
            <a:avLst/>
          </a:prstGeom>
          <a:noFill/>
        </p:spPr>
        <p:txBody>
          <a:bodyPr wrap="square" rtlCol="0">
            <a:spAutoFit/>
          </a:bodyPr>
          <a:lstStyle/>
          <a:p>
            <a:r>
              <a:rPr lang="pl-PL" sz="3600" dirty="0"/>
              <a:t>Oprawy przemysłowe</a:t>
            </a:r>
          </a:p>
        </p:txBody>
      </p:sp>
      <p:pic>
        <p:nvPicPr>
          <p:cNvPr id="4" name="Picture 20">
            <a:extLst>
              <a:ext uri="{FF2B5EF4-FFF2-40B4-BE49-F238E27FC236}">
                <a16:creationId xmlns:a16="http://schemas.microsoft.com/office/drawing/2014/main" id="{EFA41332-88BA-AE57-2492-1ED9BB30AD72}"/>
              </a:ext>
            </a:extLst>
          </p:cNvPr>
          <p:cNvPicPr>
            <a:picLocks noChangeAspect="1"/>
          </p:cNvPicPr>
          <p:nvPr/>
        </p:nvPicPr>
        <p:blipFill>
          <a:blip r:embed="rId5"/>
          <a:srcRect l="12184" t="32710" r="14174" b="36933"/>
          <a:stretch>
            <a:fillRect/>
          </a:stretch>
        </p:blipFill>
        <p:spPr>
          <a:xfrm>
            <a:off x="229090" y="80923"/>
            <a:ext cx="4586447" cy="896046"/>
          </a:xfrm>
          <a:prstGeom prst="rect">
            <a:avLst/>
          </a:prstGeom>
        </p:spPr>
      </p:pic>
      <p:sp>
        <p:nvSpPr>
          <p:cNvPr id="6" name="pole tekstowe 5">
            <a:extLst>
              <a:ext uri="{FF2B5EF4-FFF2-40B4-BE49-F238E27FC236}">
                <a16:creationId xmlns:a16="http://schemas.microsoft.com/office/drawing/2014/main" id="{9D1B618E-781D-4633-B62E-0CB79DE40E1E}"/>
              </a:ext>
            </a:extLst>
          </p:cNvPr>
          <p:cNvSpPr txBox="1"/>
          <p:nvPr/>
        </p:nvSpPr>
        <p:spPr>
          <a:xfrm>
            <a:off x="793942" y="2120518"/>
            <a:ext cx="7704856" cy="646331"/>
          </a:xfrm>
          <a:prstGeom prst="rect">
            <a:avLst/>
          </a:prstGeom>
          <a:noFill/>
        </p:spPr>
        <p:txBody>
          <a:bodyPr wrap="square" rtlCol="0">
            <a:spAutoFit/>
          </a:bodyPr>
          <a:lstStyle/>
          <a:p>
            <a:r>
              <a:rPr lang="pl-PL" sz="3600" dirty="0"/>
              <a:t>Naświetlacze i oprawy uliczne</a:t>
            </a:r>
          </a:p>
        </p:txBody>
      </p:sp>
      <p:pic>
        <p:nvPicPr>
          <p:cNvPr id="15" name="Obraz 14">
            <a:extLst>
              <a:ext uri="{FF2B5EF4-FFF2-40B4-BE49-F238E27FC236}">
                <a16:creationId xmlns:a16="http://schemas.microsoft.com/office/drawing/2014/main" id="{8A6BDC12-FB7E-4FD6-F190-0E2E1D0341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0571" y="2697852"/>
            <a:ext cx="3673487" cy="3086463"/>
          </a:xfrm>
          <a:prstGeom prst="rect">
            <a:avLst/>
          </a:prstGeom>
        </p:spPr>
      </p:pic>
      <p:pic>
        <p:nvPicPr>
          <p:cNvPr id="19" name="Obraz 18">
            <a:extLst>
              <a:ext uri="{FF2B5EF4-FFF2-40B4-BE49-F238E27FC236}">
                <a16:creationId xmlns:a16="http://schemas.microsoft.com/office/drawing/2014/main" id="{EE6D25E5-B382-5A63-F026-D514E0B370B3}"/>
              </a:ext>
            </a:extLst>
          </p:cNvPr>
          <p:cNvPicPr>
            <a:picLocks noChangeAspect="1"/>
          </p:cNvPicPr>
          <p:nvPr/>
        </p:nvPicPr>
        <p:blipFill>
          <a:blip r:embed="rId7"/>
          <a:stretch>
            <a:fillRect/>
          </a:stretch>
        </p:blipFill>
        <p:spPr>
          <a:xfrm>
            <a:off x="10773803" y="2810343"/>
            <a:ext cx="3104874" cy="2424974"/>
          </a:xfrm>
          <a:prstGeom prst="rect">
            <a:avLst/>
          </a:prstGeom>
        </p:spPr>
      </p:pic>
      <p:pic>
        <p:nvPicPr>
          <p:cNvPr id="21" name="Obraz 20">
            <a:extLst>
              <a:ext uri="{FF2B5EF4-FFF2-40B4-BE49-F238E27FC236}">
                <a16:creationId xmlns:a16="http://schemas.microsoft.com/office/drawing/2014/main" id="{09E8ED46-8748-C270-0EA6-6C699DE34974}"/>
              </a:ext>
            </a:extLst>
          </p:cNvPr>
          <p:cNvPicPr>
            <a:picLocks noChangeAspect="1"/>
          </p:cNvPicPr>
          <p:nvPr/>
        </p:nvPicPr>
        <p:blipFill>
          <a:blip r:embed="rId8"/>
          <a:stretch>
            <a:fillRect/>
          </a:stretch>
        </p:blipFill>
        <p:spPr>
          <a:xfrm>
            <a:off x="3603261" y="3011125"/>
            <a:ext cx="3666667" cy="2266667"/>
          </a:xfrm>
          <a:prstGeom prst="rect">
            <a:avLst/>
          </a:prstGeom>
        </p:spPr>
      </p:pic>
    </p:spTree>
    <p:extLst>
      <p:ext uri="{BB962C8B-B14F-4D97-AF65-F5344CB8AC3E}">
        <p14:creationId xmlns:p14="http://schemas.microsoft.com/office/powerpoint/2010/main" val="302414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D60B52"/>
          </a:solidFill>
        </p:spPr>
      </p:sp>
      <p:pic>
        <p:nvPicPr>
          <p:cNvPr id="3" name="Picture 3"/>
          <p:cNvPicPr>
            <a:picLocks noChangeAspect="1"/>
          </p:cNvPicPr>
          <p:nvPr/>
        </p:nvPicPr>
        <p:blipFill>
          <a:blip r:embed="rId2"/>
          <a:srcRect/>
          <a:stretch>
            <a:fillRect/>
          </a:stretch>
        </p:blipFill>
        <p:spPr>
          <a:xfrm>
            <a:off x="346880" y="375984"/>
            <a:ext cx="4134285" cy="815530"/>
          </a:xfrm>
          <a:prstGeom prst="rect">
            <a:avLst/>
          </a:prstGeom>
        </p:spPr>
      </p:pic>
      <p:pic>
        <p:nvPicPr>
          <p:cNvPr id="4" name="Picture 4"/>
          <p:cNvPicPr>
            <a:picLocks noChangeAspect="1"/>
          </p:cNvPicPr>
          <p:nvPr/>
        </p:nvPicPr>
        <p:blipFill>
          <a:blip r:embed="rId3"/>
          <a:srcRect/>
          <a:stretch>
            <a:fillRect/>
          </a:stretch>
        </p:blipFill>
        <p:spPr>
          <a:xfrm>
            <a:off x="2959967" y="1777399"/>
            <a:ext cx="12193371" cy="66371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D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387176" y="938640"/>
            <a:ext cx="13523060" cy="8319660"/>
          </a:xfrm>
          <a:prstGeom prst="rect">
            <a:avLst/>
          </a:prstGeom>
        </p:spPr>
      </p:pic>
      <p:sp>
        <p:nvSpPr>
          <p:cNvPr id="3" name="AutoShape 3"/>
          <p:cNvSpPr/>
          <p:nvPr/>
        </p:nvSpPr>
        <p:spPr>
          <a:xfrm>
            <a:off x="9412" y="8870247"/>
            <a:ext cx="18278588" cy="1416753"/>
          </a:xfrm>
          <a:prstGeom prst="rect">
            <a:avLst/>
          </a:prstGeom>
          <a:solidFill>
            <a:srgbClr val="D60B52"/>
          </a:solidFill>
        </p:spPr>
      </p:sp>
      <p:pic>
        <p:nvPicPr>
          <p:cNvPr id="4" name="Picture 4"/>
          <p:cNvPicPr>
            <a:picLocks noChangeAspect="1"/>
          </p:cNvPicPr>
          <p:nvPr/>
        </p:nvPicPr>
        <p:blipFill>
          <a:blip r:embed="rId3"/>
          <a:srcRect/>
          <a:stretch>
            <a:fillRect/>
          </a:stretch>
        </p:blipFill>
        <p:spPr>
          <a:xfrm>
            <a:off x="346880" y="375984"/>
            <a:ext cx="3805403" cy="7506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D60B52"/>
          </a:solidFill>
        </p:spPr>
      </p:sp>
      <p:pic>
        <p:nvPicPr>
          <p:cNvPr id="3" name="Picture 3"/>
          <p:cNvPicPr>
            <a:picLocks noChangeAspect="1"/>
          </p:cNvPicPr>
          <p:nvPr/>
        </p:nvPicPr>
        <p:blipFill>
          <a:blip r:embed="rId2"/>
          <a:srcRect/>
          <a:stretch>
            <a:fillRect/>
          </a:stretch>
        </p:blipFill>
        <p:spPr>
          <a:xfrm>
            <a:off x="346880" y="375984"/>
            <a:ext cx="3561590" cy="702560"/>
          </a:xfrm>
          <a:prstGeom prst="rect">
            <a:avLst/>
          </a:prstGeom>
        </p:spPr>
      </p:pic>
      <p:pic>
        <p:nvPicPr>
          <p:cNvPr id="4" name="Picture 4"/>
          <p:cNvPicPr>
            <a:picLocks noChangeAspect="1"/>
          </p:cNvPicPr>
          <p:nvPr/>
        </p:nvPicPr>
        <p:blipFill>
          <a:blip r:embed="rId3"/>
          <a:srcRect/>
          <a:stretch>
            <a:fillRect/>
          </a:stretch>
        </p:blipFill>
        <p:spPr>
          <a:xfrm>
            <a:off x="1424021" y="1711654"/>
            <a:ext cx="15449369" cy="6863691"/>
          </a:xfrm>
          <a:prstGeom prst="rect">
            <a:avLst/>
          </a:prstGeom>
        </p:spPr>
      </p:pic>
      <p:grpSp>
        <p:nvGrpSpPr>
          <p:cNvPr id="5" name="Group 5"/>
          <p:cNvGrpSpPr/>
          <p:nvPr/>
        </p:nvGrpSpPr>
        <p:grpSpPr>
          <a:xfrm>
            <a:off x="6520677" y="375984"/>
            <a:ext cx="8204096" cy="1405120"/>
            <a:chOff x="0" y="0"/>
            <a:chExt cx="10938795" cy="1873494"/>
          </a:xfrm>
        </p:grpSpPr>
        <p:sp>
          <p:nvSpPr>
            <p:cNvPr id="6" name="TextBox 6"/>
            <p:cNvSpPr txBox="1"/>
            <p:nvPr/>
          </p:nvSpPr>
          <p:spPr>
            <a:xfrm>
              <a:off x="0" y="1891362"/>
              <a:ext cx="10938795"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7" name="TextBox 7"/>
            <p:cNvSpPr txBox="1"/>
            <p:nvPr/>
          </p:nvSpPr>
          <p:spPr>
            <a:xfrm>
              <a:off x="0" y="-76200"/>
              <a:ext cx="10938795" cy="1601892"/>
            </a:xfrm>
            <a:prstGeom prst="rect">
              <a:avLst/>
            </a:prstGeom>
          </p:spPr>
          <p:txBody>
            <a:bodyPr lIns="0" tIns="0" rIns="0" bIns="0" rtlCol="0" anchor="t">
              <a:spAutoFit/>
            </a:bodyPr>
            <a:lstStyle/>
            <a:p>
              <a:pPr algn="ctr">
                <a:lnSpc>
                  <a:spcPts val="7409"/>
                </a:lnSpc>
              </a:pPr>
              <a:r>
                <a:rPr lang="en-US" sz="5699" spc="-56">
                  <a:solidFill>
                    <a:srgbClr val="14110F"/>
                  </a:solidFill>
                  <a:latin typeface="Roboto"/>
                </a:rPr>
                <a:t>Wykresy oszczędności</a:t>
              </a:r>
            </a:p>
            <a:p>
              <a:pPr marL="0" lvl="0" indent="0" algn="ctr">
                <a:lnSpc>
                  <a:spcPts val="2080"/>
                </a:lnSpc>
                <a:spcBef>
                  <a:spcPct val="0"/>
                </a:spcBef>
              </a:pPr>
              <a:r>
                <a:rPr lang="en-US" sz="1600" spc="-16">
                  <a:solidFill>
                    <a:srgbClr val="14110F"/>
                  </a:solidFill>
                  <a:latin typeface="Roboto"/>
                </a:rPr>
                <a:t>Na podstawie danych naszych Klientów</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214" r="23513"/>
          <a:stretch>
            <a:fillRect/>
          </a:stretch>
        </p:blipFill>
        <p:spPr>
          <a:xfrm>
            <a:off x="11528552" y="0"/>
            <a:ext cx="6892798" cy="10287000"/>
          </a:xfrm>
          <a:prstGeom prst="rect">
            <a:avLst/>
          </a:prstGeom>
        </p:spPr>
      </p:pic>
      <p:sp>
        <p:nvSpPr>
          <p:cNvPr id="3" name="AutoShape 3"/>
          <p:cNvSpPr/>
          <p:nvPr/>
        </p:nvSpPr>
        <p:spPr>
          <a:xfrm>
            <a:off x="9412" y="8870247"/>
            <a:ext cx="18278588" cy="1416753"/>
          </a:xfrm>
          <a:prstGeom prst="rect">
            <a:avLst/>
          </a:prstGeom>
          <a:solidFill>
            <a:srgbClr val="2A2464"/>
          </a:solidFill>
        </p:spPr>
      </p:sp>
      <p:grpSp>
        <p:nvGrpSpPr>
          <p:cNvPr id="4" name="Group 4"/>
          <p:cNvGrpSpPr/>
          <p:nvPr/>
        </p:nvGrpSpPr>
        <p:grpSpPr>
          <a:xfrm>
            <a:off x="1323598" y="8756417"/>
            <a:ext cx="748559" cy="236378"/>
            <a:chOff x="0" y="0"/>
            <a:chExt cx="1359375" cy="429260"/>
          </a:xfrm>
        </p:grpSpPr>
        <p:sp>
          <p:nvSpPr>
            <p:cNvPr id="5" name="Freeform 5"/>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439144" y="653939"/>
            <a:ext cx="8557387" cy="1567766"/>
          </a:xfrm>
          <a:prstGeom prst="rect">
            <a:avLst/>
          </a:prstGeom>
        </p:spPr>
      </p:pic>
      <p:sp>
        <p:nvSpPr>
          <p:cNvPr id="11" name="TextBox 11"/>
          <p:cNvSpPr txBox="1"/>
          <p:nvPr/>
        </p:nvSpPr>
        <p:spPr>
          <a:xfrm>
            <a:off x="2699119" y="8756899"/>
            <a:ext cx="8369413" cy="513397"/>
          </a:xfrm>
          <a:prstGeom prst="rect">
            <a:avLst/>
          </a:prstGeom>
        </p:spPr>
        <p:txBody>
          <a:bodyPr lIns="0" tIns="0" rIns="0" bIns="0" rtlCol="0" anchor="t">
            <a:spAutoFit/>
          </a:bodyPr>
          <a:lstStyle/>
          <a:p>
            <a:pPr>
              <a:lnSpc>
                <a:spcPts val="4162"/>
              </a:lnSpc>
            </a:pPr>
            <a:endParaRPr/>
          </a:p>
        </p:txBody>
      </p:sp>
      <p:sp>
        <p:nvSpPr>
          <p:cNvPr id="12" name="TextBox 12"/>
          <p:cNvSpPr txBox="1"/>
          <p:nvPr/>
        </p:nvSpPr>
        <p:spPr>
          <a:xfrm>
            <a:off x="501583" y="3418129"/>
            <a:ext cx="10432507" cy="2804160"/>
          </a:xfrm>
          <a:prstGeom prst="rect">
            <a:avLst/>
          </a:prstGeom>
        </p:spPr>
        <p:txBody>
          <a:bodyPr lIns="0" tIns="0" rIns="0" bIns="0" rtlCol="0" anchor="t">
            <a:spAutoFit/>
          </a:bodyPr>
          <a:lstStyle/>
          <a:p>
            <a:pPr>
              <a:lnSpc>
                <a:spcPts val="7410"/>
              </a:lnSpc>
            </a:pPr>
            <a:r>
              <a:rPr lang="en-US" sz="5700" spc="-57" dirty="0">
                <a:solidFill>
                  <a:srgbClr val="14110F"/>
                </a:solidFill>
                <a:latin typeface="Roboto"/>
              </a:rPr>
              <a:t>  </a:t>
            </a:r>
          </a:p>
          <a:p>
            <a:pPr algn="ctr">
              <a:lnSpc>
                <a:spcPts val="7410"/>
              </a:lnSpc>
            </a:pPr>
            <a:r>
              <a:rPr lang="en-US" sz="6000" b="1" spc="-57" dirty="0" err="1">
                <a:solidFill>
                  <a:srgbClr val="14110F"/>
                </a:solidFill>
                <a:latin typeface="Roboto"/>
              </a:rPr>
              <a:t>Profesjonalna</a:t>
            </a:r>
            <a:r>
              <a:rPr lang="en-US" sz="6000" b="1" spc="-57" dirty="0">
                <a:solidFill>
                  <a:srgbClr val="14110F"/>
                </a:solidFill>
                <a:latin typeface="Roboto"/>
              </a:rPr>
              <a:t> </a:t>
            </a:r>
            <a:r>
              <a:rPr lang="en-US" sz="6000" b="1" spc="-57" dirty="0" err="1">
                <a:solidFill>
                  <a:srgbClr val="14110F"/>
                </a:solidFill>
                <a:latin typeface="Roboto"/>
              </a:rPr>
              <a:t>fotowoltaika</a:t>
            </a:r>
            <a:r>
              <a:rPr lang="en-US" sz="6000" b="1" spc="-57" dirty="0">
                <a:solidFill>
                  <a:srgbClr val="14110F"/>
                </a:solidFill>
                <a:latin typeface="Roboto"/>
              </a:rPr>
              <a:t> </a:t>
            </a:r>
          </a:p>
          <a:p>
            <a:pPr marL="0" lvl="0" indent="0" algn="ctr">
              <a:lnSpc>
                <a:spcPts val="7410"/>
              </a:lnSpc>
              <a:spcBef>
                <a:spcPct val="0"/>
              </a:spcBef>
            </a:pPr>
            <a:r>
              <a:rPr lang="en-US" sz="6000" b="1" spc="-57" dirty="0" err="1">
                <a:solidFill>
                  <a:srgbClr val="14110F"/>
                </a:solidFill>
                <a:latin typeface="Roboto"/>
              </a:rPr>
              <a:t>dla</a:t>
            </a:r>
            <a:r>
              <a:rPr lang="en-US" sz="6000" b="1" spc="-57" dirty="0">
                <a:solidFill>
                  <a:srgbClr val="14110F"/>
                </a:solidFill>
                <a:latin typeface="Roboto"/>
              </a:rPr>
              <a:t> firm </a:t>
            </a:r>
            <a:r>
              <a:rPr lang="en-US" sz="6000" b="1" spc="-57" dirty="0" err="1">
                <a:solidFill>
                  <a:srgbClr val="14110F"/>
                </a:solidFill>
                <a:latin typeface="Roboto"/>
              </a:rPr>
              <a:t>i</a:t>
            </a:r>
            <a:r>
              <a:rPr lang="en-US" sz="6000" b="1" spc="-57" dirty="0">
                <a:solidFill>
                  <a:srgbClr val="14110F"/>
                </a:solidFill>
                <a:latin typeface="Roboto"/>
              </a:rPr>
              <a:t> </a:t>
            </a:r>
            <a:r>
              <a:rPr lang="en-US" sz="6000" b="1" spc="-57" dirty="0" err="1">
                <a:solidFill>
                  <a:srgbClr val="14110F"/>
                </a:solidFill>
                <a:latin typeface="Roboto"/>
              </a:rPr>
              <a:t>spółdzielni</a:t>
            </a:r>
            <a:endParaRPr lang="en-US" sz="6000" b="1" spc="-57" dirty="0">
              <a:solidFill>
                <a:srgbClr val="14110F"/>
              </a:solidFill>
              <a:latin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 name="Group 3"/>
          <p:cNvGrpSpPr/>
          <p:nvPr/>
        </p:nvGrpSpPr>
        <p:grpSpPr>
          <a:xfrm>
            <a:off x="1672644" y="1798576"/>
            <a:ext cx="15275089" cy="5891887"/>
            <a:chOff x="0" y="0"/>
            <a:chExt cx="20366786" cy="7855849"/>
          </a:xfrm>
        </p:grpSpPr>
        <p:sp>
          <p:nvSpPr>
            <p:cNvPr id="4" name="TextBox 4"/>
            <p:cNvSpPr txBox="1"/>
            <p:nvPr/>
          </p:nvSpPr>
          <p:spPr>
            <a:xfrm>
              <a:off x="0" y="-109220"/>
              <a:ext cx="14640014" cy="764540"/>
            </a:xfrm>
            <a:prstGeom prst="rect">
              <a:avLst/>
            </a:prstGeom>
          </p:spPr>
          <p:txBody>
            <a:bodyPr lIns="0" tIns="0" rIns="0" bIns="0" rtlCol="0" anchor="t">
              <a:spAutoFit/>
            </a:bodyPr>
            <a:lstStyle/>
            <a:p>
              <a:pPr marL="0" lvl="0" indent="0">
                <a:lnSpc>
                  <a:spcPts val="4800"/>
                </a:lnSpc>
                <a:spcBef>
                  <a:spcPct val="0"/>
                </a:spcBef>
              </a:pPr>
              <a:r>
                <a:rPr lang="en-US" sz="3200" spc="64">
                  <a:solidFill>
                    <a:srgbClr val="FFFFFF"/>
                  </a:solidFill>
                  <a:latin typeface="Roboto Bold"/>
                </a:rPr>
                <a:t>Fundament rozwoju Grupy CommLED</a:t>
              </a:r>
            </a:p>
          </p:txBody>
        </p:sp>
        <p:sp>
          <p:nvSpPr>
            <p:cNvPr id="5" name="TextBox 5"/>
            <p:cNvSpPr txBox="1"/>
            <p:nvPr/>
          </p:nvSpPr>
          <p:spPr>
            <a:xfrm>
              <a:off x="0" y="1696561"/>
              <a:ext cx="20366786" cy="5855123"/>
            </a:xfrm>
            <a:prstGeom prst="rect">
              <a:avLst/>
            </a:prstGeom>
          </p:spPr>
          <p:txBody>
            <a:bodyPr lIns="0" tIns="0" rIns="0" bIns="0" rtlCol="0" anchor="t">
              <a:spAutoFit/>
            </a:bodyPr>
            <a:lstStyle/>
            <a:p>
              <a:pPr>
                <a:lnSpc>
                  <a:spcPts val="8742"/>
                </a:lnSpc>
              </a:pPr>
              <a:r>
                <a:rPr lang="en-US" sz="6725">
                  <a:solidFill>
                    <a:srgbClr val="FFFFFF"/>
                  </a:solidFill>
                  <a:latin typeface="Roboto Bold"/>
                </a:rPr>
                <a:t>Tworzenie godnych zaufania, najwyższej jakości energooszczędnych rozwiązań, które chronią środowisko </a:t>
              </a:r>
            </a:p>
            <a:p>
              <a:pPr>
                <a:lnSpc>
                  <a:spcPts val="8742"/>
                </a:lnSpc>
              </a:pPr>
              <a:r>
                <a:rPr lang="en-US" sz="6725">
                  <a:solidFill>
                    <a:srgbClr val="FFFFFF"/>
                  </a:solidFill>
                  <a:latin typeface="Roboto Bold"/>
                </a:rPr>
                <a:t>i dostarczają korzyści naszym Klientom</a:t>
              </a:r>
            </a:p>
          </p:txBody>
        </p:sp>
      </p:grpSp>
      <p:sp>
        <p:nvSpPr>
          <p:cNvPr id="6" name="AutoShape 6"/>
          <p:cNvSpPr/>
          <p:nvPr/>
        </p:nvSpPr>
        <p:spPr>
          <a:xfrm>
            <a:off x="9412" y="8870247"/>
            <a:ext cx="18278588" cy="1416753"/>
          </a:xfrm>
          <a:prstGeom prst="rect">
            <a:avLst/>
          </a:prstGeom>
          <a:solidFill>
            <a:srgbClr val="FFFFFF"/>
          </a:solidFill>
        </p:spPr>
      </p:sp>
      <p:pic>
        <p:nvPicPr>
          <p:cNvPr id="7" name="Picture 7"/>
          <p:cNvPicPr>
            <a:picLocks noChangeAspect="1"/>
          </p:cNvPicPr>
          <p:nvPr/>
        </p:nvPicPr>
        <p:blipFill>
          <a:blip r:embed="rId3"/>
          <a:srcRect/>
          <a:stretch>
            <a:fillRect/>
          </a:stretch>
        </p:blipFill>
        <p:spPr>
          <a:xfrm>
            <a:off x="9412" y="7231191"/>
            <a:ext cx="4738846" cy="4738846"/>
          </a:xfrm>
          <a:prstGeom prst="rect">
            <a:avLst/>
          </a:prstGeom>
        </p:spPr>
      </p:pic>
      <p:pic>
        <p:nvPicPr>
          <p:cNvPr id="8" name="Picture 8"/>
          <p:cNvPicPr>
            <a:picLocks noChangeAspect="1"/>
          </p:cNvPicPr>
          <p:nvPr/>
        </p:nvPicPr>
        <p:blipFill>
          <a:blip r:embed="rId4"/>
          <a:srcRect/>
          <a:stretch>
            <a:fillRect/>
          </a:stretch>
        </p:blipFill>
        <p:spPr>
          <a:xfrm>
            <a:off x="8956477" y="9241200"/>
            <a:ext cx="4438760" cy="875591"/>
          </a:xfrm>
          <a:prstGeom prst="rect">
            <a:avLst/>
          </a:prstGeom>
        </p:spPr>
      </p:pic>
      <p:pic>
        <p:nvPicPr>
          <p:cNvPr id="10" name="Picture 10"/>
          <p:cNvPicPr>
            <a:picLocks noChangeAspect="1"/>
          </p:cNvPicPr>
          <p:nvPr/>
        </p:nvPicPr>
        <p:blipFill>
          <a:blip r:embed="rId5"/>
          <a:srcRect/>
          <a:stretch>
            <a:fillRect/>
          </a:stretch>
        </p:blipFill>
        <p:spPr>
          <a:xfrm>
            <a:off x="4477875" y="9241200"/>
            <a:ext cx="4473896" cy="819645"/>
          </a:xfrm>
          <a:prstGeom prst="rect">
            <a:avLst/>
          </a:prstGeom>
        </p:spPr>
      </p:pic>
      <p:pic>
        <p:nvPicPr>
          <p:cNvPr id="11" name="Obraz 10">
            <a:extLst>
              <a:ext uri="{FF2B5EF4-FFF2-40B4-BE49-F238E27FC236}">
                <a16:creationId xmlns:a16="http://schemas.microsoft.com/office/drawing/2014/main" id="{D5E10500-85A6-614E-5A3E-730DF8997734}"/>
              </a:ext>
            </a:extLst>
          </p:cNvPr>
          <p:cNvPicPr>
            <a:picLocks noChangeAspect="1"/>
          </p:cNvPicPr>
          <p:nvPr/>
        </p:nvPicPr>
        <p:blipFill>
          <a:blip r:embed="rId6"/>
          <a:stretch>
            <a:fillRect/>
          </a:stretch>
        </p:blipFill>
        <p:spPr>
          <a:xfrm>
            <a:off x="13622238" y="9255297"/>
            <a:ext cx="4438760" cy="69063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214" r="23513"/>
          <a:stretch>
            <a:fillRect/>
          </a:stretch>
        </p:blipFill>
        <p:spPr>
          <a:xfrm>
            <a:off x="11528552" y="0"/>
            <a:ext cx="6892798" cy="10287000"/>
          </a:xfrm>
          <a:prstGeom prst="rect">
            <a:avLst/>
          </a:prstGeom>
        </p:spPr>
      </p:pic>
      <p:sp>
        <p:nvSpPr>
          <p:cNvPr id="3" name="AutoShape 3"/>
          <p:cNvSpPr/>
          <p:nvPr/>
        </p:nvSpPr>
        <p:spPr>
          <a:xfrm>
            <a:off x="9412" y="8870247"/>
            <a:ext cx="18278588" cy="1416753"/>
          </a:xfrm>
          <a:prstGeom prst="rect">
            <a:avLst/>
          </a:prstGeom>
          <a:solidFill>
            <a:srgbClr val="2A2464"/>
          </a:solidFill>
        </p:spPr>
      </p:sp>
      <p:grpSp>
        <p:nvGrpSpPr>
          <p:cNvPr id="4" name="Group 4"/>
          <p:cNvGrpSpPr/>
          <p:nvPr/>
        </p:nvGrpSpPr>
        <p:grpSpPr>
          <a:xfrm>
            <a:off x="1323598" y="8756417"/>
            <a:ext cx="748559" cy="236378"/>
            <a:chOff x="0" y="0"/>
            <a:chExt cx="1359375" cy="429260"/>
          </a:xfrm>
        </p:grpSpPr>
        <p:sp>
          <p:nvSpPr>
            <p:cNvPr id="5" name="Freeform 5"/>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319768" y="317393"/>
            <a:ext cx="4135718" cy="757689"/>
          </a:xfrm>
          <a:prstGeom prst="rect">
            <a:avLst/>
          </a:prstGeom>
        </p:spPr>
      </p:pic>
      <p:sp>
        <p:nvSpPr>
          <p:cNvPr id="11" name="TextBox 11"/>
          <p:cNvSpPr txBox="1"/>
          <p:nvPr/>
        </p:nvSpPr>
        <p:spPr>
          <a:xfrm>
            <a:off x="2699119" y="8756899"/>
            <a:ext cx="8369413" cy="513397"/>
          </a:xfrm>
          <a:prstGeom prst="rect">
            <a:avLst/>
          </a:prstGeom>
        </p:spPr>
        <p:txBody>
          <a:bodyPr lIns="0" tIns="0" rIns="0" bIns="0" rtlCol="0" anchor="t">
            <a:spAutoFit/>
          </a:bodyPr>
          <a:lstStyle/>
          <a:p>
            <a:pPr>
              <a:lnSpc>
                <a:spcPts val="4162"/>
              </a:lnSpc>
            </a:pPr>
            <a:endParaRPr/>
          </a:p>
        </p:txBody>
      </p:sp>
      <p:sp>
        <p:nvSpPr>
          <p:cNvPr id="21" name="Podtytuł 2">
            <a:extLst>
              <a:ext uri="{FF2B5EF4-FFF2-40B4-BE49-F238E27FC236}">
                <a16:creationId xmlns:a16="http://schemas.microsoft.com/office/drawing/2014/main" id="{865BC2F3-0298-559C-07CE-E3B8E0378ACE}"/>
              </a:ext>
            </a:extLst>
          </p:cNvPr>
          <p:cNvSpPr txBox="1">
            <a:spLocks/>
          </p:cNvSpPr>
          <p:nvPr/>
        </p:nvSpPr>
        <p:spPr>
          <a:xfrm>
            <a:off x="184813" y="2652226"/>
            <a:ext cx="10912464" cy="53297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lgn="l">
              <a:buFont typeface="Wingdings" pitchFamily="2" charset="2"/>
              <a:buChar char="Ø"/>
            </a:pPr>
            <a:r>
              <a:rPr lang="pl-PL" sz="2400" b="0" i="0" u="none" strike="noStrike" dirty="0">
                <a:solidFill>
                  <a:srgbClr val="000000"/>
                </a:solidFill>
                <a:effectLst/>
                <a:latin typeface="Arial" panose="020B0604020202020204" pitchFamily="34" charset="0"/>
                <a:cs typeface="Arial" panose="020B0604020202020204" pitchFamily="34" charset="0"/>
              </a:rPr>
              <a:t> realizujemy </a:t>
            </a:r>
            <a:r>
              <a:rPr lang="pl-PL" sz="2400" b="1" i="0" u="none" strike="noStrike" dirty="0">
                <a:solidFill>
                  <a:srgbClr val="000000"/>
                </a:solidFill>
                <a:effectLst/>
                <a:latin typeface="Arial" panose="020B0604020202020204" pitchFamily="34" charset="0"/>
                <a:cs typeface="Arial" panose="020B0604020202020204" pitchFamily="34" charset="0"/>
              </a:rPr>
              <a:t>kompleksowo </a:t>
            </a:r>
            <a:r>
              <a:rPr lang="pl-PL" sz="2400" b="0" i="0" u="none" strike="noStrike" dirty="0">
                <a:solidFill>
                  <a:srgbClr val="000000"/>
                </a:solidFill>
                <a:effectLst/>
                <a:latin typeface="Arial" panose="020B0604020202020204" pitchFamily="34" charset="0"/>
                <a:cs typeface="Arial" panose="020B0604020202020204" pitchFamily="34" charset="0"/>
              </a:rPr>
              <a:t>profesjonalne inwestycje fotowoltaiczne </a:t>
            </a:r>
            <a:br>
              <a:rPr lang="pl-PL" sz="2400" b="0" i="0" u="none" strike="noStrike" dirty="0">
                <a:solidFill>
                  <a:srgbClr val="000000"/>
                </a:solidFill>
                <a:effectLst/>
                <a:latin typeface="Arial" panose="020B0604020202020204" pitchFamily="34" charset="0"/>
                <a:cs typeface="Arial" panose="020B0604020202020204" pitchFamily="34" charset="0"/>
              </a:rPr>
            </a:br>
            <a:r>
              <a:rPr lang="pl-PL" sz="2400" b="0" i="0" u="none" strike="noStrike" dirty="0">
                <a:solidFill>
                  <a:srgbClr val="000000"/>
                </a:solidFill>
                <a:effectLst/>
                <a:latin typeface="Arial" panose="020B0604020202020204" pitchFamily="34" charset="0"/>
                <a:cs typeface="Arial" panose="020B0604020202020204" pitchFamily="34" charset="0"/>
              </a:rPr>
              <a:t>od </a:t>
            </a:r>
            <a:r>
              <a:rPr lang="pl-PL" sz="2400" dirty="0">
                <a:solidFill>
                  <a:srgbClr val="000000"/>
                </a:solidFill>
                <a:latin typeface="Arial" panose="020B0604020202020204" pitchFamily="34" charset="0"/>
                <a:cs typeface="Arial" panose="020B0604020202020204" pitchFamily="34" charset="0"/>
              </a:rPr>
              <a:t>15 </a:t>
            </a:r>
            <a:r>
              <a:rPr lang="pl-PL" sz="2400" b="0" i="0" u="none" strike="noStrike" dirty="0" err="1">
                <a:solidFill>
                  <a:srgbClr val="000000"/>
                </a:solidFill>
                <a:effectLst/>
                <a:latin typeface="Arial" panose="020B0604020202020204" pitchFamily="34" charset="0"/>
                <a:cs typeface="Arial" panose="020B0604020202020204" pitchFamily="34" charset="0"/>
              </a:rPr>
              <a:t>kWp</a:t>
            </a:r>
            <a:r>
              <a:rPr lang="pl-PL" sz="2400" b="0" i="0" u="none" strike="noStrike" dirty="0">
                <a:solidFill>
                  <a:srgbClr val="000000"/>
                </a:solidFill>
                <a:effectLst/>
                <a:latin typeface="Arial" panose="020B0604020202020204" pitchFamily="34" charset="0"/>
                <a:cs typeface="Arial" panose="020B0604020202020204" pitchFamily="34" charset="0"/>
              </a:rPr>
              <a:t> do 3 </a:t>
            </a:r>
            <a:r>
              <a:rPr lang="pl-PL" sz="2400" b="0" i="0" u="none" strike="noStrike" dirty="0" err="1">
                <a:solidFill>
                  <a:srgbClr val="000000"/>
                </a:solidFill>
                <a:effectLst/>
                <a:latin typeface="Arial" panose="020B0604020202020204" pitchFamily="34" charset="0"/>
                <a:cs typeface="Arial" panose="020B0604020202020204" pitchFamily="34" charset="0"/>
              </a:rPr>
              <a:t>MWp</a:t>
            </a:r>
            <a:endParaRPr lang="pl-PL" sz="2400" b="0" i="0" u="none" strike="noStrike" dirty="0">
              <a:solidFill>
                <a:srgbClr val="000000"/>
              </a:solidFill>
              <a:effectLst/>
              <a:latin typeface="Arial" panose="020B0604020202020204" pitchFamily="34" charset="0"/>
              <a:cs typeface="Arial" panose="020B0604020202020204" pitchFamily="34" charset="0"/>
            </a:endParaRPr>
          </a:p>
          <a:p>
            <a:pPr marL="171450" indent="-171450" algn="l">
              <a:buFont typeface="Wingdings" pitchFamily="2" charset="2"/>
              <a:buChar char="Ø"/>
            </a:pPr>
            <a:r>
              <a:rPr lang="pl-PL" sz="2400" b="0" i="0" u="none" strike="noStrike" dirty="0">
                <a:solidFill>
                  <a:srgbClr val="000000"/>
                </a:solidFill>
                <a:effectLst/>
                <a:latin typeface="Arial" panose="020B0604020202020204" pitchFamily="34" charset="0"/>
                <a:cs typeface="Arial" panose="020B0604020202020204" pitchFamily="34" charset="0"/>
              </a:rPr>
              <a:t> bardzo wysoka</a:t>
            </a:r>
            <a:r>
              <a:rPr lang="pl-PL" sz="2400" b="1" i="0" u="none" strike="noStrike" dirty="0">
                <a:solidFill>
                  <a:srgbClr val="000000"/>
                </a:solidFill>
                <a:effectLst/>
                <a:latin typeface="Arial" panose="020B0604020202020204" pitchFamily="34" charset="0"/>
                <a:cs typeface="Arial" panose="020B0604020202020204" pitchFamily="34" charset="0"/>
              </a:rPr>
              <a:t> i wyróżniająca na rynku jakość komponentów</a:t>
            </a:r>
            <a:r>
              <a:rPr lang="pl-PL" sz="2400" b="0" i="0" u="none" strike="noStrike" dirty="0">
                <a:solidFill>
                  <a:srgbClr val="000000"/>
                </a:solidFill>
                <a:effectLst/>
                <a:latin typeface="Arial" panose="020B0604020202020204" pitchFamily="34" charset="0"/>
                <a:cs typeface="Arial" panose="020B0604020202020204" pitchFamily="34" charset="0"/>
              </a:rPr>
              <a:t> instalacji oraz wykonanie wg najwyższych standardów jakościowych</a:t>
            </a:r>
          </a:p>
          <a:p>
            <a:pPr marL="171450" indent="-171450" algn="l">
              <a:buFont typeface="Wingdings" pitchFamily="2" charset="2"/>
              <a:buChar char="Ø"/>
            </a:pPr>
            <a:r>
              <a:rPr lang="pl-PL" sz="2400" b="1" i="0" u="none" strike="noStrike" dirty="0">
                <a:solidFill>
                  <a:srgbClr val="000000"/>
                </a:solidFill>
                <a:effectLst/>
                <a:latin typeface="Arial" panose="020B0604020202020204" pitchFamily="34" charset="0"/>
                <a:cs typeface="Arial" panose="020B0604020202020204" pitchFamily="34" charset="0"/>
              </a:rPr>
              <a:t> indywidualny projekt</a:t>
            </a:r>
            <a:r>
              <a:rPr lang="pl-PL" sz="2400" b="0" i="0" u="none" strike="noStrike" dirty="0">
                <a:solidFill>
                  <a:srgbClr val="000000"/>
                </a:solidFill>
                <a:effectLst/>
                <a:latin typeface="Arial" panose="020B0604020202020204" pitchFamily="34" charset="0"/>
                <a:cs typeface="Arial" panose="020B0604020202020204" pitchFamily="34" charset="0"/>
              </a:rPr>
              <a:t>, każdą instalację dopasowujemy zawsze do życzeń naszych Klientów. </a:t>
            </a:r>
          </a:p>
          <a:p>
            <a:pPr marL="171450" indent="-171450" algn="l">
              <a:buFont typeface="Wingdings" pitchFamily="2" charset="2"/>
              <a:buChar char="Ø"/>
            </a:pPr>
            <a:r>
              <a:rPr lang="pl-PL" sz="2400" b="0" i="0" u="none" strike="noStrike" dirty="0">
                <a:solidFill>
                  <a:srgbClr val="000000"/>
                </a:solidFill>
                <a:effectLst/>
                <a:latin typeface="Arial" panose="020B0604020202020204" pitchFamily="34" charset="0"/>
                <a:cs typeface="Arial" panose="020B0604020202020204" pitchFamily="34" charset="0"/>
              </a:rPr>
              <a:t> możecie Państwo liczyć na </a:t>
            </a:r>
            <a:r>
              <a:rPr lang="pl-PL" sz="2400" b="1" i="0" u="none" strike="noStrike" dirty="0">
                <a:solidFill>
                  <a:srgbClr val="000000"/>
                </a:solidFill>
                <a:effectLst/>
                <a:latin typeface="Arial" panose="020B0604020202020204" pitchFamily="34" charset="0"/>
                <a:cs typeface="Arial" panose="020B0604020202020204" pitchFamily="34" charset="0"/>
              </a:rPr>
              <a:t>pełne bezpieczeństwo gwarancyjne</a:t>
            </a:r>
            <a:r>
              <a:rPr lang="pl-PL" sz="2400" b="0" i="0" u="none" strike="noStrike" dirty="0">
                <a:solidFill>
                  <a:srgbClr val="000000"/>
                </a:solidFill>
                <a:effectLst/>
                <a:latin typeface="Arial" panose="020B0604020202020204" pitchFamily="34" charset="0"/>
                <a:cs typeface="Arial" panose="020B0604020202020204" pitchFamily="34" charset="0"/>
              </a:rPr>
              <a:t>,. </a:t>
            </a:r>
          </a:p>
          <a:p>
            <a:pPr marL="171450" indent="-171450" algn="l">
              <a:buFont typeface="Wingdings" pitchFamily="2" charset="2"/>
              <a:buChar char="Ø"/>
            </a:pPr>
            <a:r>
              <a:rPr lang="pl-PL" sz="2400" b="1" i="0" u="none" strike="noStrike" dirty="0">
                <a:solidFill>
                  <a:srgbClr val="000000"/>
                </a:solidFill>
                <a:effectLst/>
                <a:latin typeface="Arial" panose="020B0604020202020204" pitchFamily="34" charset="0"/>
                <a:cs typeface="Arial" panose="020B0604020202020204" pitchFamily="34" charset="0"/>
              </a:rPr>
              <a:t> bezpieczeństwo kontraktów</a:t>
            </a:r>
            <a:r>
              <a:rPr lang="pl-PL" sz="2400" b="0" i="0" u="none" strike="noStrike" dirty="0">
                <a:solidFill>
                  <a:srgbClr val="000000"/>
                </a:solidFill>
                <a:effectLst/>
                <a:latin typeface="Arial" panose="020B0604020202020204" pitchFamily="34" charset="0"/>
                <a:cs typeface="Arial" panose="020B0604020202020204" pitchFamily="34" charset="0"/>
              </a:rPr>
              <a:t> </a:t>
            </a:r>
          </a:p>
          <a:p>
            <a:pPr marL="171450" indent="-171450" algn="l">
              <a:buFont typeface="Wingdings" pitchFamily="2" charset="2"/>
              <a:buChar char="Ø"/>
            </a:pPr>
            <a:r>
              <a:rPr lang="pl-PL" sz="2400" b="1" i="0" u="none" strike="noStrike" dirty="0">
                <a:solidFill>
                  <a:srgbClr val="000000"/>
                </a:solidFill>
                <a:effectLst/>
                <a:latin typeface="Arial" panose="020B0604020202020204" pitchFamily="34" charset="0"/>
                <a:cs typeface="Arial" panose="020B0604020202020204" pitchFamily="34" charset="0"/>
              </a:rPr>
              <a:t> wykwalifikowana kadra</a:t>
            </a:r>
            <a:r>
              <a:rPr lang="pl-PL" sz="2400" b="0" i="0" u="none" strike="noStrike" dirty="0">
                <a:solidFill>
                  <a:srgbClr val="000000"/>
                </a:solidFill>
                <a:effectLst/>
                <a:latin typeface="Arial" panose="020B0604020202020204" pitchFamily="34" charset="0"/>
                <a:cs typeface="Arial" panose="020B0604020202020204" pitchFamily="34" charset="0"/>
              </a:rPr>
              <a:t> – Nasza kadra to kierownicy budów, inżynierowie energetycy</a:t>
            </a:r>
            <a:r>
              <a:rPr lang="pl-PL" sz="2400" dirty="0">
                <a:solidFill>
                  <a:srgbClr val="000000"/>
                </a:solidFill>
                <a:latin typeface="Arial" panose="020B0604020202020204" pitchFamily="34" charset="0"/>
                <a:cs typeface="Arial" panose="020B0604020202020204" pitchFamily="34" charset="0"/>
              </a:rPr>
              <a:t> </a:t>
            </a:r>
            <a:r>
              <a:rPr lang="pl-PL" sz="2400" b="0" i="0" u="none" strike="noStrike" dirty="0">
                <a:solidFill>
                  <a:srgbClr val="000000"/>
                </a:solidFill>
                <a:effectLst/>
                <a:latin typeface="Arial" panose="020B0604020202020204" pitchFamily="34" charset="0"/>
                <a:cs typeface="Arial" panose="020B0604020202020204" pitchFamily="34" charset="0"/>
              </a:rPr>
              <a:t>itd. Ponadto uprawnienia, certyfikaty, szkolenia, nie tylko dotyczące </a:t>
            </a:r>
            <a:r>
              <a:rPr lang="pl-PL" sz="2400" b="0" i="0" u="none" strike="noStrike" dirty="0" err="1">
                <a:solidFill>
                  <a:srgbClr val="000000"/>
                </a:solidFill>
                <a:effectLst/>
                <a:latin typeface="Arial" panose="020B0604020202020204" pitchFamily="34" charset="0"/>
                <a:cs typeface="Arial" panose="020B0604020202020204" pitchFamily="34" charset="0"/>
              </a:rPr>
              <a:t>fotowoltaiki</a:t>
            </a:r>
            <a:r>
              <a:rPr lang="pl-PL" sz="2400" b="0" i="0" u="none" strike="noStrike" dirty="0">
                <a:solidFill>
                  <a:srgbClr val="000000"/>
                </a:solidFill>
                <a:effectLst/>
                <a:latin typeface="Arial" panose="020B0604020202020204" pitchFamily="34" charset="0"/>
                <a:cs typeface="Arial" panose="020B0604020202020204" pitchFamily="34" charset="0"/>
              </a:rPr>
              <a:t>, ale również ochrony </a:t>
            </a:r>
            <a:r>
              <a:rPr lang="pl-PL" sz="2400" b="0" i="0" u="none" strike="noStrike" dirty="0" err="1">
                <a:solidFill>
                  <a:srgbClr val="000000"/>
                </a:solidFill>
                <a:effectLst/>
                <a:latin typeface="Arial" panose="020B0604020202020204" pitchFamily="34" charset="0"/>
                <a:cs typeface="Arial" panose="020B0604020202020204" pitchFamily="34" charset="0"/>
              </a:rPr>
              <a:t>ppoż</a:t>
            </a:r>
            <a:r>
              <a:rPr lang="pl-PL" sz="2400" b="0" i="0" u="none" strike="noStrike" dirty="0">
                <a:solidFill>
                  <a:srgbClr val="000000"/>
                </a:solidFill>
                <a:effectLst/>
                <a:latin typeface="Arial" panose="020B0604020202020204" pitchFamily="34" charset="0"/>
                <a:cs typeface="Arial" panose="020B0604020202020204" pitchFamily="34" charset="0"/>
              </a:rPr>
              <a:t>, nowatorskich konstrukcji, czy montażu </a:t>
            </a:r>
            <a:r>
              <a:rPr lang="pl-PL" sz="2400" b="0" i="0" u="none" strike="noStrike" dirty="0" err="1">
                <a:solidFill>
                  <a:srgbClr val="000000"/>
                </a:solidFill>
                <a:effectLst/>
                <a:latin typeface="Arial" panose="020B0604020202020204" pitchFamily="34" charset="0"/>
                <a:cs typeface="Arial" panose="020B0604020202020204" pitchFamily="34" charset="0"/>
              </a:rPr>
              <a:t>bezbalastowego</a:t>
            </a:r>
            <a:r>
              <a:rPr lang="pl-PL" sz="2400" b="0" i="0" u="none" strike="noStrike" dirty="0">
                <a:solidFill>
                  <a:srgbClr val="000000"/>
                </a:solidFill>
                <a:effectLst/>
                <a:latin typeface="Arial" panose="020B0604020202020204" pitchFamily="34" charset="0"/>
                <a:cs typeface="Arial" panose="020B0604020202020204" pitchFamily="34" charset="0"/>
              </a:rPr>
              <a:t>.</a:t>
            </a:r>
          </a:p>
          <a:p>
            <a:pPr marL="171450" indent="-171450" algn="l">
              <a:buFont typeface="Wingdings" pitchFamily="2" charset="2"/>
              <a:buChar char="Ø"/>
            </a:pPr>
            <a:r>
              <a:rPr lang="pl-PL" sz="2400" b="1" i="0" u="none" strike="noStrike" dirty="0">
                <a:solidFill>
                  <a:srgbClr val="000000"/>
                </a:solidFill>
                <a:effectLst/>
                <a:latin typeface="Arial" panose="020B0604020202020204" pitchFamily="34" charset="0"/>
                <a:cs typeface="Arial" panose="020B0604020202020204" pitchFamily="34" charset="0"/>
              </a:rPr>
              <a:t> wieloletnie doświadczenie w przemyśle, obsłudze Klientów biznesowych, koncernów polskich i międzynarodowych</a:t>
            </a:r>
            <a:endParaRPr lang="pl-PL" sz="2400" dirty="0">
              <a:latin typeface="Arial" panose="020B0604020202020204" pitchFamily="34" charset="0"/>
              <a:cs typeface="Arial" panose="020B0604020202020204" pitchFamily="34" charset="0"/>
            </a:endParaRPr>
          </a:p>
          <a:p>
            <a:pPr marL="0" indent="0">
              <a:buNone/>
            </a:pPr>
            <a:endParaRPr lang="pl-PL" sz="2000" dirty="0">
              <a:latin typeface="Arial" panose="020B0604020202020204" pitchFamily="34" charset="0"/>
              <a:cs typeface="Arial" panose="020B0604020202020204" pitchFamily="34" charset="0"/>
            </a:endParaRPr>
          </a:p>
        </p:txBody>
      </p:sp>
      <p:sp>
        <p:nvSpPr>
          <p:cNvPr id="22" name="Tytuł 10">
            <a:extLst>
              <a:ext uri="{FF2B5EF4-FFF2-40B4-BE49-F238E27FC236}">
                <a16:creationId xmlns:a16="http://schemas.microsoft.com/office/drawing/2014/main" id="{B3E8149D-7290-5FD4-26B3-0543A22F8326}"/>
              </a:ext>
            </a:extLst>
          </p:cNvPr>
          <p:cNvSpPr txBox="1">
            <a:spLocks/>
          </p:cNvSpPr>
          <p:nvPr/>
        </p:nvSpPr>
        <p:spPr>
          <a:xfrm>
            <a:off x="647056" y="1437592"/>
            <a:ext cx="9194319" cy="652666"/>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600" b="1" dirty="0">
                <a:latin typeface="Arial" panose="020B0604020202020204" pitchFamily="34" charset="0"/>
                <a:cs typeface="Arial" panose="020B0604020202020204" pitchFamily="34" charset="0"/>
              </a:rPr>
            </a:br>
            <a:br>
              <a:rPr lang="pl-PL" sz="1600" b="1" dirty="0">
                <a:latin typeface="Arial" panose="020B0604020202020204" pitchFamily="34" charset="0"/>
                <a:cs typeface="Arial" panose="020B0604020202020204" pitchFamily="34" charset="0"/>
              </a:rPr>
            </a:br>
            <a:r>
              <a:rPr lang="pl-PL" sz="3600" b="1" dirty="0">
                <a:latin typeface="Arial" panose="020B0604020202020204" pitchFamily="34" charset="0"/>
                <a:cs typeface="Arial" panose="020B0604020202020204" pitchFamily="34" charset="0"/>
              </a:rPr>
              <a:t>Profesjonalna </a:t>
            </a:r>
            <a:r>
              <a:rPr lang="pl-PL" sz="3600" b="1" dirty="0" err="1">
                <a:latin typeface="Arial" panose="020B0604020202020204" pitchFamily="34" charset="0"/>
                <a:cs typeface="Arial" panose="020B0604020202020204" pitchFamily="34" charset="0"/>
              </a:rPr>
              <a:t>fotowoltaika</a:t>
            </a:r>
            <a:r>
              <a:rPr lang="pl-PL" sz="3600" b="1" dirty="0">
                <a:latin typeface="Arial" panose="020B0604020202020204" pitchFamily="34" charset="0"/>
                <a:cs typeface="Arial" panose="020B0604020202020204" pitchFamily="34" charset="0"/>
              </a:rPr>
              <a:t> dla przedsiębiorstw</a:t>
            </a:r>
            <a:endParaRPr lang="pl-PL" sz="3600" b="1" dirty="0"/>
          </a:p>
        </p:txBody>
      </p:sp>
    </p:spTree>
    <p:extLst>
      <p:ext uri="{BB962C8B-B14F-4D97-AF65-F5344CB8AC3E}">
        <p14:creationId xmlns:p14="http://schemas.microsoft.com/office/powerpoint/2010/main" val="311546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214" r="23513"/>
          <a:stretch>
            <a:fillRect/>
          </a:stretch>
        </p:blipFill>
        <p:spPr>
          <a:xfrm>
            <a:off x="11528552" y="0"/>
            <a:ext cx="6892798" cy="10287000"/>
          </a:xfrm>
          <a:prstGeom prst="rect">
            <a:avLst/>
          </a:prstGeom>
        </p:spPr>
      </p:pic>
      <p:sp>
        <p:nvSpPr>
          <p:cNvPr id="3" name="AutoShape 3"/>
          <p:cNvSpPr/>
          <p:nvPr/>
        </p:nvSpPr>
        <p:spPr>
          <a:xfrm>
            <a:off x="9412" y="8870247"/>
            <a:ext cx="18278588" cy="1416753"/>
          </a:xfrm>
          <a:prstGeom prst="rect">
            <a:avLst/>
          </a:prstGeom>
          <a:solidFill>
            <a:srgbClr val="2A2464"/>
          </a:solidFill>
        </p:spPr>
      </p:sp>
      <p:grpSp>
        <p:nvGrpSpPr>
          <p:cNvPr id="4" name="Group 4"/>
          <p:cNvGrpSpPr/>
          <p:nvPr/>
        </p:nvGrpSpPr>
        <p:grpSpPr>
          <a:xfrm>
            <a:off x="1323598" y="8756417"/>
            <a:ext cx="748559" cy="236378"/>
            <a:chOff x="0" y="0"/>
            <a:chExt cx="1359375" cy="429260"/>
          </a:xfrm>
        </p:grpSpPr>
        <p:sp>
          <p:nvSpPr>
            <p:cNvPr id="5" name="Freeform 5"/>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319768" y="317393"/>
            <a:ext cx="4135718" cy="757689"/>
          </a:xfrm>
          <a:prstGeom prst="rect">
            <a:avLst/>
          </a:prstGeom>
        </p:spPr>
      </p:pic>
      <p:sp>
        <p:nvSpPr>
          <p:cNvPr id="11" name="TextBox 11"/>
          <p:cNvSpPr txBox="1"/>
          <p:nvPr/>
        </p:nvSpPr>
        <p:spPr>
          <a:xfrm>
            <a:off x="2699119" y="8756899"/>
            <a:ext cx="8369413" cy="513397"/>
          </a:xfrm>
          <a:prstGeom prst="rect">
            <a:avLst/>
          </a:prstGeom>
        </p:spPr>
        <p:txBody>
          <a:bodyPr lIns="0" tIns="0" rIns="0" bIns="0" rtlCol="0" anchor="t">
            <a:spAutoFit/>
          </a:bodyPr>
          <a:lstStyle/>
          <a:p>
            <a:pPr>
              <a:lnSpc>
                <a:spcPts val="4162"/>
              </a:lnSpc>
            </a:pPr>
            <a:endParaRPr/>
          </a:p>
        </p:txBody>
      </p:sp>
      <p:sp>
        <p:nvSpPr>
          <p:cNvPr id="22" name="Tytuł 10">
            <a:extLst>
              <a:ext uri="{FF2B5EF4-FFF2-40B4-BE49-F238E27FC236}">
                <a16:creationId xmlns:a16="http://schemas.microsoft.com/office/drawing/2014/main" id="{B3E8149D-7290-5FD4-26B3-0543A22F8326}"/>
              </a:ext>
            </a:extLst>
          </p:cNvPr>
          <p:cNvSpPr txBox="1">
            <a:spLocks/>
          </p:cNvSpPr>
          <p:nvPr/>
        </p:nvSpPr>
        <p:spPr>
          <a:xfrm>
            <a:off x="575048" y="1568215"/>
            <a:ext cx="9194319" cy="652666"/>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600" b="1" dirty="0">
                <a:latin typeface="Arial" panose="020B0604020202020204" pitchFamily="34" charset="0"/>
                <a:cs typeface="Arial" panose="020B0604020202020204" pitchFamily="34" charset="0"/>
              </a:rPr>
            </a:br>
            <a:br>
              <a:rPr lang="pl-PL" sz="1600" b="1" dirty="0">
                <a:latin typeface="Arial" panose="020B0604020202020204" pitchFamily="34" charset="0"/>
                <a:cs typeface="Arial" panose="020B0604020202020204" pitchFamily="34" charset="0"/>
              </a:rPr>
            </a:br>
            <a:r>
              <a:rPr lang="pl-PL" sz="3600" b="1" dirty="0">
                <a:latin typeface="Arial" panose="020B0604020202020204" pitchFamily="34" charset="0"/>
                <a:cs typeface="Arial" panose="020B0604020202020204" pitchFamily="34" charset="0"/>
              </a:rPr>
              <a:t>Profesjonalna </a:t>
            </a:r>
            <a:r>
              <a:rPr lang="pl-PL" sz="3600" b="1" dirty="0" err="1">
                <a:latin typeface="Arial" panose="020B0604020202020204" pitchFamily="34" charset="0"/>
                <a:cs typeface="Arial" panose="020B0604020202020204" pitchFamily="34" charset="0"/>
              </a:rPr>
              <a:t>fotowoltaika</a:t>
            </a:r>
            <a:r>
              <a:rPr lang="pl-PL" sz="3600" b="1" dirty="0">
                <a:latin typeface="Arial" panose="020B0604020202020204" pitchFamily="34" charset="0"/>
                <a:cs typeface="Arial" panose="020B0604020202020204" pitchFamily="34" charset="0"/>
              </a:rPr>
              <a:t> dla przedsiębiorstw</a:t>
            </a:r>
            <a:endParaRPr lang="pl-PL" sz="3600" b="1" dirty="0"/>
          </a:p>
        </p:txBody>
      </p:sp>
      <p:sp>
        <p:nvSpPr>
          <p:cNvPr id="7" name="Podtytuł 15">
            <a:extLst>
              <a:ext uri="{FF2B5EF4-FFF2-40B4-BE49-F238E27FC236}">
                <a16:creationId xmlns:a16="http://schemas.microsoft.com/office/drawing/2014/main" id="{C20C8566-D66C-F6FE-BA0A-E3FB2AA5C594}"/>
              </a:ext>
            </a:extLst>
          </p:cNvPr>
          <p:cNvSpPr txBox="1">
            <a:spLocks/>
          </p:cNvSpPr>
          <p:nvPr/>
        </p:nvSpPr>
        <p:spPr>
          <a:xfrm>
            <a:off x="633480" y="2721355"/>
            <a:ext cx="10598751" cy="398973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pl-PL" sz="2000" b="0" i="0" u="sng" dirty="0">
                <a:solidFill>
                  <a:srgbClr val="000000"/>
                </a:solidFill>
                <a:effectLst/>
                <a:latin typeface="Arial" panose="020B0604020202020204" pitchFamily="34" charset="0"/>
                <a:cs typeface="Arial" panose="020B0604020202020204" pitchFamily="34" charset="0"/>
              </a:rPr>
              <a:t>W ramach naszej oferty wykonujemy:</a:t>
            </a:r>
            <a:endParaRPr lang="pl-PL" sz="2000" b="0" i="0" u="none" strike="noStrike" dirty="0">
              <a:effectLst/>
              <a:latin typeface="Arial" panose="020B0604020202020204" pitchFamily="34" charset="0"/>
              <a:cs typeface="Arial" panose="020B0604020202020204" pitchFamily="34" charset="0"/>
            </a:endParaRP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przygotowanie koncepcji do zatwierdzenia przez Inwestora wraz z analizą zwrotu inwestycji </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uzyskanie Warunków Przyłączenia od OSD</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przygotowanie projektów budowlanych (PAB, PZT i PT), elektrycznych, ekspertyzy nośności dachów</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uzgodnienia projektów z rzeczoznawcą ds. </a:t>
            </a:r>
            <a:r>
              <a:rPr lang="pl-PL" sz="2000" b="0" i="0" u="none" strike="noStrike" dirty="0" err="1">
                <a:solidFill>
                  <a:srgbClr val="000000"/>
                </a:solidFill>
                <a:effectLst/>
                <a:latin typeface="Arial" panose="020B0604020202020204" pitchFamily="34" charset="0"/>
                <a:cs typeface="Arial" panose="020B0604020202020204" pitchFamily="34" charset="0"/>
              </a:rPr>
              <a:t>ppoż</a:t>
            </a:r>
            <a:endParaRPr lang="pl-PL" sz="20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uzyskanie decyzji środowiskowych*</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uzyskanie wszelkich pozwoleń, zgód itp. odpowiednich urzędów</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dostawa wszystkich komponentów instalacji i montaż kompleksowy każdego rodzaju instalacji</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zgłoszenia instalacji do wszystkich wymaganych urzędów, szkolenia obsługi i ostateczne uruchomienie instalacji</a:t>
            </a:r>
          </a:p>
          <a:p>
            <a:pPr marL="342900" indent="-342900" algn="l">
              <a:buFont typeface="Wingdings" pitchFamily="2" charset="2"/>
              <a:buChar char="Ø"/>
            </a:pPr>
            <a:r>
              <a:rPr lang="pl-PL" sz="2000" b="0" i="0" u="none" strike="noStrike" dirty="0">
                <a:solidFill>
                  <a:srgbClr val="000000"/>
                </a:solidFill>
                <a:effectLst/>
                <a:latin typeface="Arial" panose="020B0604020202020204" pitchFamily="34" charset="0"/>
                <a:cs typeface="Arial" panose="020B0604020202020204" pitchFamily="34" charset="0"/>
              </a:rPr>
              <a:t>serwisy, audyty instalacji i inne usługi związane z bieżąca obsługą istniejących instalacji fotowoltaicznych</a:t>
            </a:r>
          </a:p>
          <a:p>
            <a:pPr marL="0" indent="0">
              <a:buNone/>
            </a:pPr>
            <a:endParaRPr lang="pl-P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17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2A2464"/>
          </a:solidFill>
        </p:spPr>
      </p:sp>
      <p:pic>
        <p:nvPicPr>
          <p:cNvPr id="3" name="Picture 3"/>
          <p:cNvPicPr>
            <a:picLocks noChangeAspect="1"/>
          </p:cNvPicPr>
          <p:nvPr/>
        </p:nvPicPr>
        <p:blipFill>
          <a:blip r:embed="rId2"/>
          <a:srcRect/>
          <a:stretch>
            <a:fillRect/>
          </a:stretch>
        </p:blipFill>
        <p:spPr>
          <a:xfrm>
            <a:off x="409705" y="320467"/>
            <a:ext cx="4057782" cy="743410"/>
          </a:xfrm>
          <a:prstGeom prst="rect">
            <a:avLst/>
          </a:prstGeom>
        </p:spPr>
      </p:pic>
      <p:pic>
        <p:nvPicPr>
          <p:cNvPr id="6" name="Obraz 5">
            <a:extLst>
              <a:ext uri="{FF2B5EF4-FFF2-40B4-BE49-F238E27FC236}">
                <a16:creationId xmlns:a16="http://schemas.microsoft.com/office/drawing/2014/main" id="{B162034F-36DE-872D-7718-6DBB48CF0D47}"/>
              </a:ext>
            </a:extLst>
          </p:cNvPr>
          <p:cNvPicPr>
            <a:picLocks noChangeAspect="1"/>
          </p:cNvPicPr>
          <p:nvPr/>
        </p:nvPicPr>
        <p:blipFill>
          <a:blip r:embed="rId3"/>
          <a:stretch>
            <a:fillRect/>
          </a:stretch>
        </p:blipFill>
        <p:spPr>
          <a:xfrm>
            <a:off x="719064" y="1471092"/>
            <a:ext cx="8000000" cy="4500000"/>
          </a:xfrm>
          <a:prstGeom prst="rect">
            <a:avLst/>
          </a:prstGeom>
        </p:spPr>
      </p:pic>
      <p:pic>
        <p:nvPicPr>
          <p:cNvPr id="7" name="Obraz 6">
            <a:extLst>
              <a:ext uri="{FF2B5EF4-FFF2-40B4-BE49-F238E27FC236}">
                <a16:creationId xmlns:a16="http://schemas.microsoft.com/office/drawing/2014/main" id="{2E750B77-62A1-2004-85D7-1FF04D7FF205}"/>
              </a:ext>
            </a:extLst>
          </p:cNvPr>
          <p:cNvPicPr>
            <a:picLocks noChangeAspect="1"/>
          </p:cNvPicPr>
          <p:nvPr/>
        </p:nvPicPr>
        <p:blipFill>
          <a:blip r:embed="rId4"/>
          <a:stretch>
            <a:fillRect/>
          </a:stretch>
        </p:blipFill>
        <p:spPr>
          <a:xfrm>
            <a:off x="9864080" y="4135388"/>
            <a:ext cx="6000000" cy="4500000"/>
          </a:xfrm>
          <a:prstGeom prst="rect">
            <a:avLst/>
          </a:prstGeom>
        </p:spPr>
      </p:pic>
    </p:spTree>
    <p:extLst>
      <p:ext uri="{BB962C8B-B14F-4D97-AF65-F5344CB8AC3E}">
        <p14:creationId xmlns:p14="http://schemas.microsoft.com/office/powerpoint/2010/main" val="1747112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2A2464"/>
          </a:solidFill>
        </p:spPr>
      </p:sp>
      <p:pic>
        <p:nvPicPr>
          <p:cNvPr id="3" name="Picture 3"/>
          <p:cNvPicPr>
            <a:picLocks noChangeAspect="1"/>
          </p:cNvPicPr>
          <p:nvPr/>
        </p:nvPicPr>
        <p:blipFill>
          <a:blip r:embed="rId2"/>
          <a:srcRect/>
          <a:stretch>
            <a:fillRect/>
          </a:stretch>
        </p:blipFill>
        <p:spPr>
          <a:xfrm>
            <a:off x="409705" y="320467"/>
            <a:ext cx="4057782" cy="743410"/>
          </a:xfrm>
          <a:prstGeom prst="rect">
            <a:avLst/>
          </a:prstGeom>
        </p:spPr>
      </p:pic>
      <p:pic>
        <p:nvPicPr>
          <p:cNvPr id="9" name="Obraz 8">
            <a:extLst>
              <a:ext uri="{FF2B5EF4-FFF2-40B4-BE49-F238E27FC236}">
                <a16:creationId xmlns:a16="http://schemas.microsoft.com/office/drawing/2014/main" id="{8CABAF4E-52EF-52D0-3134-96235AC22B5D}"/>
              </a:ext>
            </a:extLst>
          </p:cNvPr>
          <p:cNvPicPr>
            <a:picLocks noChangeAspect="1"/>
          </p:cNvPicPr>
          <p:nvPr/>
        </p:nvPicPr>
        <p:blipFill rotWithShape="1">
          <a:blip r:embed="rId3"/>
          <a:srcRect l="17589" r="11331"/>
          <a:stretch/>
        </p:blipFill>
        <p:spPr>
          <a:xfrm>
            <a:off x="366152" y="1063876"/>
            <a:ext cx="6545600" cy="5179915"/>
          </a:xfrm>
          <a:prstGeom prst="rect">
            <a:avLst/>
          </a:prstGeom>
        </p:spPr>
      </p:pic>
      <p:pic>
        <p:nvPicPr>
          <p:cNvPr id="10" name="Obraz 9">
            <a:extLst>
              <a:ext uri="{FF2B5EF4-FFF2-40B4-BE49-F238E27FC236}">
                <a16:creationId xmlns:a16="http://schemas.microsoft.com/office/drawing/2014/main" id="{3BFF628D-482A-1A30-9F65-01E98A3714EB}"/>
              </a:ext>
            </a:extLst>
          </p:cNvPr>
          <p:cNvPicPr>
            <a:picLocks noChangeAspect="1"/>
          </p:cNvPicPr>
          <p:nvPr/>
        </p:nvPicPr>
        <p:blipFill rotWithShape="1">
          <a:blip r:embed="rId4"/>
          <a:srcRect l="17759" t="-104" r="12589" b="104"/>
          <a:stretch/>
        </p:blipFill>
        <p:spPr>
          <a:xfrm>
            <a:off x="11160224" y="1063876"/>
            <a:ext cx="6545600" cy="5286170"/>
          </a:xfrm>
          <a:prstGeom prst="rect">
            <a:avLst/>
          </a:prstGeom>
        </p:spPr>
      </p:pic>
      <p:pic>
        <p:nvPicPr>
          <p:cNvPr id="11" name="Obraz 10">
            <a:extLst>
              <a:ext uri="{FF2B5EF4-FFF2-40B4-BE49-F238E27FC236}">
                <a16:creationId xmlns:a16="http://schemas.microsoft.com/office/drawing/2014/main" id="{EFFE908A-D461-839D-7D1A-5AAF9C9A15C4}"/>
              </a:ext>
            </a:extLst>
          </p:cNvPr>
          <p:cNvPicPr>
            <a:picLocks noChangeAspect="1"/>
          </p:cNvPicPr>
          <p:nvPr/>
        </p:nvPicPr>
        <p:blipFill rotWithShape="1">
          <a:blip r:embed="rId5"/>
          <a:srcRect t="19349" b="6362"/>
          <a:stretch/>
        </p:blipFill>
        <p:spPr>
          <a:xfrm>
            <a:off x="6042097" y="5247443"/>
            <a:ext cx="6203806" cy="345654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2A2464"/>
          </a:solidFill>
        </p:spPr>
      </p:sp>
      <p:pic>
        <p:nvPicPr>
          <p:cNvPr id="3" name="Picture 3"/>
          <p:cNvPicPr>
            <a:picLocks noChangeAspect="1"/>
          </p:cNvPicPr>
          <p:nvPr/>
        </p:nvPicPr>
        <p:blipFill>
          <a:blip r:embed="rId2"/>
          <a:srcRect/>
          <a:stretch>
            <a:fillRect/>
          </a:stretch>
        </p:blipFill>
        <p:spPr>
          <a:xfrm>
            <a:off x="409705" y="320467"/>
            <a:ext cx="4057782" cy="743410"/>
          </a:xfrm>
          <a:prstGeom prst="rect">
            <a:avLst/>
          </a:prstGeom>
        </p:spPr>
      </p:pic>
      <p:pic>
        <p:nvPicPr>
          <p:cNvPr id="4" name="Obraz 3">
            <a:extLst>
              <a:ext uri="{FF2B5EF4-FFF2-40B4-BE49-F238E27FC236}">
                <a16:creationId xmlns:a16="http://schemas.microsoft.com/office/drawing/2014/main" id="{8DF89A2F-8EAA-29CE-931D-68A2074B4776}"/>
              </a:ext>
            </a:extLst>
          </p:cNvPr>
          <p:cNvPicPr>
            <a:picLocks noChangeAspect="1"/>
          </p:cNvPicPr>
          <p:nvPr/>
        </p:nvPicPr>
        <p:blipFill>
          <a:blip r:embed="rId3"/>
          <a:stretch>
            <a:fillRect/>
          </a:stretch>
        </p:blipFill>
        <p:spPr>
          <a:xfrm>
            <a:off x="3023320" y="1471092"/>
            <a:ext cx="10688299" cy="6012168"/>
          </a:xfrm>
          <a:prstGeom prst="rect">
            <a:avLst/>
          </a:prstGeom>
        </p:spPr>
      </p:pic>
    </p:spTree>
    <p:extLst>
      <p:ext uri="{BB962C8B-B14F-4D97-AF65-F5344CB8AC3E}">
        <p14:creationId xmlns:p14="http://schemas.microsoft.com/office/powerpoint/2010/main" val="186488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2A2464"/>
          </a:solidFill>
        </p:spPr>
      </p:sp>
      <p:pic>
        <p:nvPicPr>
          <p:cNvPr id="3" name="Picture 3"/>
          <p:cNvPicPr>
            <a:picLocks noChangeAspect="1"/>
          </p:cNvPicPr>
          <p:nvPr/>
        </p:nvPicPr>
        <p:blipFill>
          <a:blip r:embed="rId2"/>
          <a:srcRect/>
          <a:stretch>
            <a:fillRect/>
          </a:stretch>
        </p:blipFill>
        <p:spPr>
          <a:xfrm>
            <a:off x="409705" y="320467"/>
            <a:ext cx="4057782" cy="743410"/>
          </a:xfrm>
          <a:prstGeom prst="rect">
            <a:avLst/>
          </a:prstGeom>
        </p:spPr>
      </p:pic>
      <p:pic>
        <p:nvPicPr>
          <p:cNvPr id="11" name="Obraz 10">
            <a:extLst>
              <a:ext uri="{FF2B5EF4-FFF2-40B4-BE49-F238E27FC236}">
                <a16:creationId xmlns:a16="http://schemas.microsoft.com/office/drawing/2014/main" id="{41B543F6-965D-CAAA-F85F-DA77264C9EFA}"/>
              </a:ext>
            </a:extLst>
          </p:cNvPr>
          <p:cNvPicPr>
            <a:picLocks noChangeAspect="1"/>
          </p:cNvPicPr>
          <p:nvPr/>
        </p:nvPicPr>
        <p:blipFill>
          <a:blip r:embed="rId3"/>
          <a:stretch>
            <a:fillRect/>
          </a:stretch>
        </p:blipFill>
        <p:spPr>
          <a:xfrm>
            <a:off x="6191672" y="4390067"/>
            <a:ext cx="11915140" cy="4500000"/>
          </a:xfrm>
          <a:prstGeom prst="rect">
            <a:avLst/>
          </a:prstGeom>
        </p:spPr>
      </p:pic>
      <p:pic>
        <p:nvPicPr>
          <p:cNvPr id="9" name="Obraz 8">
            <a:extLst>
              <a:ext uri="{FF2B5EF4-FFF2-40B4-BE49-F238E27FC236}">
                <a16:creationId xmlns:a16="http://schemas.microsoft.com/office/drawing/2014/main" id="{A44E61C3-06CF-3ED0-5CE0-1EEA060EEF30}"/>
              </a:ext>
            </a:extLst>
          </p:cNvPr>
          <p:cNvPicPr>
            <a:picLocks noChangeAspect="1"/>
          </p:cNvPicPr>
          <p:nvPr/>
        </p:nvPicPr>
        <p:blipFill>
          <a:blip r:embed="rId4"/>
          <a:stretch>
            <a:fillRect/>
          </a:stretch>
        </p:blipFill>
        <p:spPr>
          <a:xfrm>
            <a:off x="467487" y="1089809"/>
            <a:ext cx="8000000" cy="4500000"/>
          </a:xfrm>
          <a:prstGeom prst="rect">
            <a:avLst/>
          </a:prstGeom>
        </p:spPr>
      </p:pic>
    </p:spTree>
    <p:extLst>
      <p:ext uri="{BB962C8B-B14F-4D97-AF65-F5344CB8AC3E}">
        <p14:creationId xmlns:p14="http://schemas.microsoft.com/office/powerpoint/2010/main" val="21603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2A2464"/>
          </a:solidFill>
        </p:spPr>
      </p:sp>
      <p:pic>
        <p:nvPicPr>
          <p:cNvPr id="3" name="Picture 3"/>
          <p:cNvPicPr>
            <a:picLocks noChangeAspect="1"/>
          </p:cNvPicPr>
          <p:nvPr/>
        </p:nvPicPr>
        <p:blipFill>
          <a:blip r:embed="rId2"/>
          <a:srcRect/>
          <a:stretch>
            <a:fillRect/>
          </a:stretch>
        </p:blipFill>
        <p:spPr>
          <a:xfrm>
            <a:off x="409705" y="320467"/>
            <a:ext cx="4057782" cy="743410"/>
          </a:xfrm>
          <a:prstGeom prst="rect">
            <a:avLst/>
          </a:prstGeom>
        </p:spPr>
      </p:pic>
      <p:pic>
        <p:nvPicPr>
          <p:cNvPr id="4" name="Obraz 3">
            <a:extLst>
              <a:ext uri="{FF2B5EF4-FFF2-40B4-BE49-F238E27FC236}">
                <a16:creationId xmlns:a16="http://schemas.microsoft.com/office/drawing/2014/main" id="{17AD7EF1-9599-6893-CE37-88C6F41149FA}"/>
              </a:ext>
            </a:extLst>
          </p:cNvPr>
          <p:cNvPicPr>
            <a:picLocks noChangeAspect="1"/>
          </p:cNvPicPr>
          <p:nvPr/>
        </p:nvPicPr>
        <p:blipFill>
          <a:blip r:embed="rId3"/>
          <a:stretch>
            <a:fillRect/>
          </a:stretch>
        </p:blipFill>
        <p:spPr>
          <a:xfrm>
            <a:off x="719064" y="1063877"/>
            <a:ext cx="7999999" cy="4500000"/>
          </a:xfrm>
          <a:prstGeom prst="rect">
            <a:avLst/>
          </a:prstGeom>
        </p:spPr>
      </p:pic>
      <p:pic>
        <p:nvPicPr>
          <p:cNvPr id="5" name="Obraz 4">
            <a:extLst>
              <a:ext uri="{FF2B5EF4-FFF2-40B4-BE49-F238E27FC236}">
                <a16:creationId xmlns:a16="http://schemas.microsoft.com/office/drawing/2014/main" id="{5D5992EC-5FE4-644C-5FDD-AEAD13FA9C6D}"/>
              </a:ext>
            </a:extLst>
          </p:cNvPr>
          <p:cNvPicPr>
            <a:picLocks noChangeAspect="1"/>
          </p:cNvPicPr>
          <p:nvPr/>
        </p:nvPicPr>
        <p:blipFill>
          <a:blip r:embed="rId4"/>
          <a:stretch>
            <a:fillRect/>
          </a:stretch>
        </p:blipFill>
        <p:spPr>
          <a:xfrm>
            <a:off x="9864080" y="3919364"/>
            <a:ext cx="6001210" cy="4500000"/>
          </a:xfrm>
          <a:prstGeom prst="rect">
            <a:avLst/>
          </a:prstGeom>
        </p:spPr>
      </p:pic>
    </p:spTree>
    <p:extLst>
      <p:ext uri="{BB962C8B-B14F-4D97-AF65-F5344CB8AC3E}">
        <p14:creationId xmlns:p14="http://schemas.microsoft.com/office/powerpoint/2010/main" val="1121043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2A2464"/>
          </a:solidFill>
        </p:spPr>
      </p:sp>
      <p:pic>
        <p:nvPicPr>
          <p:cNvPr id="3" name="Picture 3"/>
          <p:cNvPicPr>
            <a:picLocks noChangeAspect="1"/>
          </p:cNvPicPr>
          <p:nvPr/>
        </p:nvPicPr>
        <p:blipFill>
          <a:blip r:embed="rId2"/>
          <a:srcRect/>
          <a:stretch>
            <a:fillRect/>
          </a:stretch>
        </p:blipFill>
        <p:spPr>
          <a:xfrm>
            <a:off x="409705" y="320467"/>
            <a:ext cx="4057782" cy="743410"/>
          </a:xfrm>
          <a:prstGeom prst="rect">
            <a:avLst/>
          </a:prstGeom>
        </p:spPr>
      </p:pic>
      <p:pic>
        <p:nvPicPr>
          <p:cNvPr id="6" name="Obraz 5">
            <a:extLst>
              <a:ext uri="{FF2B5EF4-FFF2-40B4-BE49-F238E27FC236}">
                <a16:creationId xmlns:a16="http://schemas.microsoft.com/office/drawing/2014/main" id="{16290AD2-09F6-1E30-B40B-7F1605D32628}"/>
              </a:ext>
            </a:extLst>
          </p:cNvPr>
          <p:cNvPicPr>
            <a:picLocks noChangeAspect="1"/>
          </p:cNvPicPr>
          <p:nvPr/>
        </p:nvPicPr>
        <p:blipFill>
          <a:blip r:embed="rId3"/>
          <a:stretch>
            <a:fillRect/>
          </a:stretch>
        </p:blipFill>
        <p:spPr>
          <a:xfrm>
            <a:off x="5144000" y="895028"/>
            <a:ext cx="8000000" cy="4500000"/>
          </a:xfrm>
          <a:prstGeom prst="rect">
            <a:avLst/>
          </a:prstGeom>
        </p:spPr>
      </p:pic>
      <p:pic>
        <p:nvPicPr>
          <p:cNvPr id="7" name="Obraz 6">
            <a:extLst>
              <a:ext uri="{FF2B5EF4-FFF2-40B4-BE49-F238E27FC236}">
                <a16:creationId xmlns:a16="http://schemas.microsoft.com/office/drawing/2014/main" id="{FE46FD73-7FD6-F68F-533E-0F9B62EBA12C}"/>
              </a:ext>
            </a:extLst>
          </p:cNvPr>
          <p:cNvPicPr>
            <a:picLocks noChangeAspect="1"/>
          </p:cNvPicPr>
          <p:nvPr/>
        </p:nvPicPr>
        <p:blipFill>
          <a:blip r:embed="rId4"/>
          <a:stretch>
            <a:fillRect/>
          </a:stretch>
        </p:blipFill>
        <p:spPr>
          <a:xfrm>
            <a:off x="12456368" y="4783460"/>
            <a:ext cx="5280000" cy="3960000"/>
          </a:xfrm>
          <a:prstGeom prst="rect">
            <a:avLst/>
          </a:prstGeom>
        </p:spPr>
      </p:pic>
      <p:pic>
        <p:nvPicPr>
          <p:cNvPr id="8" name="Obraz 7">
            <a:extLst>
              <a:ext uri="{FF2B5EF4-FFF2-40B4-BE49-F238E27FC236}">
                <a16:creationId xmlns:a16="http://schemas.microsoft.com/office/drawing/2014/main" id="{1BA4DB58-83C6-4F2A-42DF-17822F345A8A}"/>
              </a:ext>
            </a:extLst>
          </p:cNvPr>
          <p:cNvPicPr>
            <a:picLocks noChangeAspect="1"/>
          </p:cNvPicPr>
          <p:nvPr/>
        </p:nvPicPr>
        <p:blipFill>
          <a:blip r:embed="rId5"/>
          <a:stretch>
            <a:fillRect/>
          </a:stretch>
        </p:blipFill>
        <p:spPr>
          <a:xfrm>
            <a:off x="409705" y="4783460"/>
            <a:ext cx="5279999" cy="3960000"/>
          </a:xfrm>
          <a:prstGeom prst="rect">
            <a:avLst/>
          </a:prstGeom>
        </p:spPr>
      </p:pic>
    </p:spTree>
    <p:extLst>
      <p:ext uri="{BB962C8B-B14F-4D97-AF65-F5344CB8AC3E}">
        <p14:creationId xmlns:p14="http://schemas.microsoft.com/office/powerpoint/2010/main" val="1200688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7D99A88-4C26-799D-13CD-6E6FB5D15BE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64F9B52-520E-1D42-E591-CA7B1AF0E9FE}"/>
              </a:ext>
            </a:extLst>
          </p:cNvPr>
          <p:cNvSpPr/>
          <p:nvPr/>
        </p:nvSpPr>
        <p:spPr>
          <a:xfrm>
            <a:off x="9412" y="8870247"/>
            <a:ext cx="18278588" cy="1416753"/>
          </a:xfrm>
          <a:prstGeom prst="rect">
            <a:avLst/>
          </a:prstGeom>
          <a:solidFill>
            <a:srgbClr val="2A2464"/>
          </a:solidFill>
        </p:spPr>
      </p:sp>
      <p:pic>
        <p:nvPicPr>
          <p:cNvPr id="3" name="Picture 3">
            <a:extLst>
              <a:ext uri="{FF2B5EF4-FFF2-40B4-BE49-F238E27FC236}">
                <a16:creationId xmlns:a16="http://schemas.microsoft.com/office/drawing/2014/main" id="{9D54054E-EE38-BD87-6070-CA876D782917}"/>
              </a:ext>
            </a:extLst>
          </p:cNvPr>
          <p:cNvPicPr>
            <a:picLocks noChangeAspect="1"/>
          </p:cNvPicPr>
          <p:nvPr/>
        </p:nvPicPr>
        <p:blipFill>
          <a:blip r:embed="rId2"/>
          <a:srcRect/>
          <a:stretch>
            <a:fillRect/>
          </a:stretch>
        </p:blipFill>
        <p:spPr>
          <a:xfrm>
            <a:off x="409705" y="320467"/>
            <a:ext cx="4057782" cy="743410"/>
          </a:xfrm>
          <a:prstGeom prst="rect">
            <a:avLst/>
          </a:prstGeom>
        </p:spPr>
      </p:pic>
      <p:sp>
        <p:nvSpPr>
          <p:cNvPr id="4" name="pole tekstowe 3">
            <a:extLst>
              <a:ext uri="{FF2B5EF4-FFF2-40B4-BE49-F238E27FC236}">
                <a16:creationId xmlns:a16="http://schemas.microsoft.com/office/drawing/2014/main" id="{06A5A24B-B0AC-75A1-2C45-3CB602500A5A}"/>
              </a:ext>
            </a:extLst>
          </p:cNvPr>
          <p:cNvSpPr txBox="1"/>
          <p:nvPr/>
        </p:nvSpPr>
        <p:spPr>
          <a:xfrm>
            <a:off x="503040" y="1975148"/>
            <a:ext cx="10873208" cy="7140416"/>
          </a:xfrm>
          <a:prstGeom prst="rect">
            <a:avLst/>
          </a:prstGeom>
          <a:noFill/>
        </p:spPr>
        <p:txBody>
          <a:bodyPr wrap="square" rtlCol="0">
            <a:spAutoFit/>
          </a:bodyPr>
          <a:lstStyle/>
          <a:p>
            <a:pPr algn="l"/>
            <a:r>
              <a:rPr lang="pl-PL" sz="2000" b="0" i="0" dirty="0">
                <a:solidFill>
                  <a:srgbClr val="000000"/>
                </a:solidFill>
                <a:effectLst/>
                <a:latin typeface="arial" panose="020B0604020202020204" pitchFamily="34" charset="0"/>
              </a:rPr>
              <a:t>Magazyny energii oferują wiele korzyści dla przemysłu, w tym:</a:t>
            </a:r>
            <a:br>
              <a:rPr lang="pl-PL" sz="2000" b="0" i="0" dirty="0">
                <a:solidFill>
                  <a:srgbClr val="000000"/>
                </a:solidFill>
                <a:effectLst/>
                <a:latin typeface="arial" panose="020B0604020202020204" pitchFamily="34" charset="0"/>
              </a:rPr>
            </a:br>
            <a:endParaRPr lang="pl-PL" sz="2000" b="0" i="0" dirty="0">
              <a:solidFill>
                <a:srgbClr val="000000"/>
              </a:solidFill>
              <a:effectLst/>
              <a:latin typeface="arial" panose="020B0604020202020204" pitchFamily="34" charset="0"/>
            </a:endParaRPr>
          </a:p>
          <a:p>
            <a:pPr marL="457200" indent="-228600" algn="l"/>
            <a:r>
              <a:rPr lang="pl-PL" sz="2000" b="0" i="0" dirty="0">
                <a:solidFill>
                  <a:srgbClr val="000000"/>
                </a:solidFill>
                <a:effectLst/>
                <a:latin typeface="arial" panose="020B0604020202020204" pitchFamily="34" charset="0"/>
              </a:rPr>
              <a:t>1.</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Stabilizacja dostaw energii</a:t>
            </a:r>
            <a:r>
              <a:rPr lang="pl-PL" sz="2000" b="0" i="0" dirty="0">
                <a:solidFill>
                  <a:srgbClr val="000000"/>
                </a:solidFill>
                <a:effectLst/>
                <a:latin typeface="arial" panose="020B0604020202020204" pitchFamily="34" charset="0"/>
              </a:rPr>
              <a:t>: Magazyny energii pomagają zminimalizować ryzyko przerw w dostawie prądu, co jest kluczowe dla ciągłości produkcji.</a:t>
            </a:r>
          </a:p>
          <a:p>
            <a:pPr marL="457200" indent="-228600" algn="l"/>
            <a:r>
              <a:rPr lang="pl-PL" sz="2000" b="0" i="0" dirty="0">
                <a:solidFill>
                  <a:srgbClr val="000000"/>
                </a:solidFill>
                <a:effectLst/>
                <a:latin typeface="arial" panose="020B0604020202020204" pitchFamily="34" charset="0"/>
              </a:rPr>
              <a:t>2.</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Zarządzanie kosztami energii</a:t>
            </a:r>
            <a:r>
              <a:rPr lang="pl-PL" sz="2000" b="0" i="0" dirty="0">
                <a:solidFill>
                  <a:srgbClr val="000000"/>
                </a:solidFill>
                <a:effectLst/>
                <a:latin typeface="arial" panose="020B0604020202020204" pitchFamily="34" charset="0"/>
              </a:rPr>
              <a:t>: Możliwość przechowywania energii w okresach niskich cen i wykorzystywania jej w czasie wysokich cen, co może znacznie obniżyć koszty operacyjne.</a:t>
            </a:r>
          </a:p>
          <a:p>
            <a:pPr marL="457200" indent="-228600" algn="l"/>
            <a:r>
              <a:rPr lang="pl-PL" sz="2000" b="0" i="0" dirty="0">
                <a:solidFill>
                  <a:srgbClr val="000000"/>
                </a:solidFill>
                <a:effectLst/>
                <a:latin typeface="arial" panose="020B0604020202020204" pitchFamily="34" charset="0"/>
              </a:rPr>
              <a:t>3.</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Zwiększenie efektywności energetycznej</a:t>
            </a:r>
            <a:r>
              <a:rPr lang="pl-PL" sz="2000" b="0" i="0" dirty="0">
                <a:solidFill>
                  <a:srgbClr val="000000"/>
                </a:solidFill>
                <a:effectLst/>
                <a:latin typeface="arial" panose="020B0604020202020204" pitchFamily="34" charset="0"/>
              </a:rPr>
              <a:t>: Magazyny pozwalają na optymalne wykorzystanie energii odnawialnej, co zmniejsza zależność od paliw kopalnych.</a:t>
            </a:r>
          </a:p>
          <a:p>
            <a:pPr marL="457200" indent="-228600" algn="l"/>
            <a:r>
              <a:rPr lang="pl-PL" sz="2000" b="0" i="0" dirty="0">
                <a:solidFill>
                  <a:srgbClr val="000000"/>
                </a:solidFill>
                <a:effectLst/>
                <a:latin typeface="arial" panose="020B0604020202020204" pitchFamily="34" charset="0"/>
              </a:rPr>
              <a:t>4.</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Redukcja emisji CO2</a:t>
            </a:r>
            <a:r>
              <a:rPr lang="pl-PL" sz="2000" b="0" i="0" dirty="0">
                <a:solidFill>
                  <a:srgbClr val="000000"/>
                </a:solidFill>
                <a:effectLst/>
                <a:latin typeface="arial" panose="020B0604020202020204" pitchFamily="34" charset="0"/>
              </a:rPr>
              <a:t>: Użycie energii z odnawialnych źródeł zmniejsza ślad węglowy przedsiębiorstw.</a:t>
            </a:r>
          </a:p>
          <a:p>
            <a:pPr marL="457200" indent="-228600" algn="l"/>
            <a:r>
              <a:rPr lang="pl-PL" sz="2000" b="0" i="0" dirty="0">
                <a:solidFill>
                  <a:srgbClr val="000000"/>
                </a:solidFill>
                <a:effectLst/>
                <a:latin typeface="arial" panose="020B0604020202020204" pitchFamily="34" charset="0"/>
              </a:rPr>
              <a:t>5.</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Wsparcie dla zrównoważonego rozwoju</a:t>
            </a:r>
            <a:r>
              <a:rPr lang="pl-PL" sz="2000" b="0" i="0" dirty="0">
                <a:solidFill>
                  <a:srgbClr val="000000"/>
                </a:solidFill>
                <a:effectLst/>
                <a:latin typeface="arial" panose="020B0604020202020204" pitchFamily="34" charset="0"/>
              </a:rPr>
              <a:t>: Wspierają strategie zielonej energii i mogą poprawić wizerunek firmy w oczach klientów i partnerów biznesowych.</a:t>
            </a:r>
          </a:p>
          <a:p>
            <a:pPr marL="457200" indent="-228600" algn="l"/>
            <a:r>
              <a:rPr lang="pl-PL" sz="2000" b="0" i="0" dirty="0">
                <a:solidFill>
                  <a:srgbClr val="000000"/>
                </a:solidFill>
                <a:effectLst/>
                <a:latin typeface="arial" panose="020B0604020202020204" pitchFamily="34" charset="0"/>
              </a:rPr>
              <a:t>6.</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Elastyczność operacyjna</a:t>
            </a:r>
            <a:r>
              <a:rPr lang="pl-PL" sz="2000" b="0" i="0" dirty="0">
                <a:solidFill>
                  <a:srgbClr val="000000"/>
                </a:solidFill>
                <a:effectLst/>
                <a:latin typeface="arial" panose="020B0604020202020204" pitchFamily="34" charset="0"/>
              </a:rPr>
              <a:t>: Pozwalają na szybką reakcję na zmieniające się potrzeby produkcyjne oraz na stabilizację obciążenia w sieci.</a:t>
            </a:r>
          </a:p>
          <a:p>
            <a:pPr marL="457200" indent="-228600" algn="l"/>
            <a:r>
              <a:rPr lang="pl-PL" sz="2000" b="0" i="0" dirty="0">
                <a:solidFill>
                  <a:srgbClr val="000000"/>
                </a:solidFill>
                <a:effectLst/>
                <a:latin typeface="arial" panose="020B0604020202020204" pitchFamily="34" charset="0"/>
              </a:rPr>
              <a:t>7.</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Zarządzanie szczytami zapotrzebowania</a:t>
            </a:r>
            <a:r>
              <a:rPr lang="pl-PL" sz="2000" b="0" i="0" dirty="0">
                <a:solidFill>
                  <a:srgbClr val="000000"/>
                </a:solidFill>
                <a:effectLst/>
                <a:latin typeface="arial" panose="020B0604020202020204" pitchFamily="34" charset="0"/>
              </a:rPr>
              <a:t>: Pomagają w zarządzaniu szczytami zapotrzebowania, co może prowadzić do mniejszych opłat za moc.</a:t>
            </a:r>
          </a:p>
          <a:p>
            <a:pPr marL="457200" indent="-228600" algn="l"/>
            <a:r>
              <a:rPr lang="pl-PL" sz="2000" b="0" i="0" dirty="0">
                <a:solidFill>
                  <a:srgbClr val="000000"/>
                </a:solidFill>
                <a:effectLst/>
                <a:latin typeface="arial" panose="020B0604020202020204" pitchFamily="34" charset="0"/>
              </a:rPr>
              <a:t>8.</a:t>
            </a:r>
            <a:r>
              <a:rPr lang="pl-PL" sz="20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Inwestycje w innowacje</a:t>
            </a:r>
            <a:r>
              <a:rPr lang="pl-PL" sz="2000" b="0" i="0" dirty="0">
                <a:solidFill>
                  <a:srgbClr val="000000"/>
                </a:solidFill>
                <a:effectLst/>
                <a:latin typeface="arial" panose="020B0604020202020204" pitchFamily="34" charset="0"/>
              </a:rPr>
              <a:t>: Przemysł ma możliwość inwestowania w nowe technologie, co może przynieść długoterminowe korzyści.</a:t>
            </a:r>
            <a:br>
              <a:rPr lang="pl-PL" sz="2000" b="0" i="0" dirty="0">
                <a:solidFill>
                  <a:srgbClr val="000000"/>
                </a:solidFill>
                <a:effectLst/>
                <a:latin typeface="arial" panose="020B0604020202020204" pitchFamily="34" charset="0"/>
              </a:rPr>
            </a:br>
            <a:endParaRPr lang="pl-PL" sz="2000" b="0" i="0" dirty="0">
              <a:solidFill>
                <a:srgbClr val="000000"/>
              </a:solidFill>
              <a:effectLst/>
              <a:latin typeface="arial" panose="020B0604020202020204" pitchFamily="34" charset="0"/>
            </a:endParaRPr>
          </a:p>
          <a:p>
            <a:pPr algn="l"/>
            <a:r>
              <a:rPr lang="pl-PL" sz="2000" b="0" i="0" dirty="0">
                <a:solidFill>
                  <a:srgbClr val="000000"/>
                </a:solidFill>
                <a:effectLst/>
                <a:latin typeface="arial" panose="020B0604020202020204" pitchFamily="34" charset="0"/>
              </a:rPr>
              <a:t>Wszystkie te czynniki sprawiają, że magazyny energii stają się kluczowym elementem strategii energetycznych dla wielu przedsiębiorstw.</a:t>
            </a:r>
          </a:p>
          <a:p>
            <a:endParaRPr lang="pl-PL" dirty="0"/>
          </a:p>
        </p:txBody>
      </p:sp>
      <p:sp>
        <p:nvSpPr>
          <p:cNvPr id="5" name="Tytuł 10">
            <a:extLst>
              <a:ext uri="{FF2B5EF4-FFF2-40B4-BE49-F238E27FC236}">
                <a16:creationId xmlns:a16="http://schemas.microsoft.com/office/drawing/2014/main" id="{120B8B65-5C7B-4055-94D0-8F6AEE6A2F69}"/>
              </a:ext>
            </a:extLst>
          </p:cNvPr>
          <p:cNvSpPr txBox="1">
            <a:spLocks/>
          </p:cNvSpPr>
          <p:nvPr/>
        </p:nvSpPr>
        <p:spPr>
          <a:xfrm>
            <a:off x="3311352" y="1196755"/>
            <a:ext cx="9433048" cy="652666"/>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600" b="1" dirty="0">
                <a:latin typeface="Arial" panose="020B0604020202020204" pitchFamily="34" charset="0"/>
                <a:cs typeface="Arial" panose="020B0604020202020204" pitchFamily="34" charset="0"/>
              </a:rPr>
            </a:br>
            <a:br>
              <a:rPr lang="pl-PL" sz="1600" b="1" dirty="0">
                <a:latin typeface="Arial" panose="020B0604020202020204" pitchFamily="34" charset="0"/>
                <a:cs typeface="Arial" panose="020B0604020202020204" pitchFamily="34" charset="0"/>
              </a:rPr>
            </a:br>
            <a:r>
              <a:rPr lang="pl-PL" sz="12800" b="1" dirty="0">
                <a:latin typeface="Arial" panose="020B0604020202020204" pitchFamily="34" charset="0"/>
                <a:cs typeface="Arial" panose="020B0604020202020204" pitchFamily="34" charset="0"/>
              </a:rPr>
              <a:t>Profesjonalna </a:t>
            </a:r>
            <a:r>
              <a:rPr lang="pl-PL" sz="12800" b="1" dirty="0" err="1">
                <a:latin typeface="Arial" panose="020B0604020202020204" pitchFamily="34" charset="0"/>
                <a:cs typeface="Arial" panose="020B0604020202020204" pitchFamily="34" charset="0"/>
              </a:rPr>
              <a:t>fotowoltaika</a:t>
            </a:r>
            <a:r>
              <a:rPr lang="pl-PL" sz="12800" b="1" dirty="0">
                <a:latin typeface="Arial" panose="020B0604020202020204" pitchFamily="34" charset="0"/>
                <a:cs typeface="Arial" panose="020B0604020202020204" pitchFamily="34" charset="0"/>
              </a:rPr>
              <a:t> dla przedsiębiorstw – magazyny energii</a:t>
            </a:r>
            <a:endParaRPr lang="pl-PL" sz="12800" b="1" dirty="0"/>
          </a:p>
        </p:txBody>
      </p:sp>
      <p:pic>
        <p:nvPicPr>
          <p:cNvPr id="10" name="Obraz 9">
            <a:extLst>
              <a:ext uri="{FF2B5EF4-FFF2-40B4-BE49-F238E27FC236}">
                <a16:creationId xmlns:a16="http://schemas.microsoft.com/office/drawing/2014/main" id="{5A59234A-E161-3510-FA72-680141CDD4DB}"/>
              </a:ext>
            </a:extLst>
          </p:cNvPr>
          <p:cNvPicPr>
            <a:picLocks noChangeAspect="1"/>
          </p:cNvPicPr>
          <p:nvPr/>
        </p:nvPicPr>
        <p:blipFill>
          <a:blip r:embed="rId3"/>
          <a:stretch>
            <a:fillRect/>
          </a:stretch>
        </p:blipFill>
        <p:spPr>
          <a:xfrm>
            <a:off x="11592272" y="1903140"/>
            <a:ext cx="5791200" cy="5924550"/>
          </a:xfrm>
          <a:prstGeom prst="rect">
            <a:avLst/>
          </a:prstGeom>
        </p:spPr>
      </p:pic>
    </p:spTree>
    <p:extLst>
      <p:ext uri="{BB962C8B-B14F-4D97-AF65-F5344CB8AC3E}">
        <p14:creationId xmlns:p14="http://schemas.microsoft.com/office/powerpoint/2010/main" val="1476677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7EB8A745-E535-42BA-53B2-987F1408AE5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B9E80FC-1165-B62C-84F4-26AC2086B272}"/>
              </a:ext>
            </a:extLst>
          </p:cNvPr>
          <p:cNvSpPr/>
          <p:nvPr/>
        </p:nvSpPr>
        <p:spPr>
          <a:xfrm>
            <a:off x="9412" y="8870247"/>
            <a:ext cx="18278588" cy="1416753"/>
          </a:xfrm>
          <a:prstGeom prst="rect">
            <a:avLst/>
          </a:prstGeom>
          <a:solidFill>
            <a:srgbClr val="2A2464"/>
          </a:solidFill>
        </p:spPr>
      </p:sp>
      <p:pic>
        <p:nvPicPr>
          <p:cNvPr id="3" name="Picture 3">
            <a:extLst>
              <a:ext uri="{FF2B5EF4-FFF2-40B4-BE49-F238E27FC236}">
                <a16:creationId xmlns:a16="http://schemas.microsoft.com/office/drawing/2014/main" id="{368344E9-7A94-E4DB-5C15-0D998965165D}"/>
              </a:ext>
            </a:extLst>
          </p:cNvPr>
          <p:cNvPicPr>
            <a:picLocks noChangeAspect="1"/>
          </p:cNvPicPr>
          <p:nvPr/>
        </p:nvPicPr>
        <p:blipFill>
          <a:blip r:embed="rId2"/>
          <a:srcRect/>
          <a:stretch>
            <a:fillRect/>
          </a:stretch>
        </p:blipFill>
        <p:spPr>
          <a:xfrm>
            <a:off x="409705" y="320467"/>
            <a:ext cx="4057782" cy="743410"/>
          </a:xfrm>
          <a:prstGeom prst="rect">
            <a:avLst/>
          </a:prstGeom>
        </p:spPr>
      </p:pic>
      <p:sp>
        <p:nvSpPr>
          <p:cNvPr id="4" name="pole tekstowe 3">
            <a:extLst>
              <a:ext uri="{FF2B5EF4-FFF2-40B4-BE49-F238E27FC236}">
                <a16:creationId xmlns:a16="http://schemas.microsoft.com/office/drawing/2014/main" id="{850CA9EF-CB7F-00E4-A30B-0795399715A0}"/>
              </a:ext>
            </a:extLst>
          </p:cNvPr>
          <p:cNvSpPr txBox="1"/>
          <p:nvPr/>
        </p:nvSpPr>
        <p:spPr>
          <a:xfrm>
            <a:off x="503040" y="1975148"/>
            <a:ext cx="10873208" cy="6832640"/>
          </a:xfrm>
          <a:prstGeom prst="rect">
            <a:avLst/>
          </a:prstGeom>
          <a:noFill/>
        </p:spPr>
        <p:txBody>
          <a:bodyPr wrap="square" rtlCol="0">
            <a:spAutoFit/>
          </a:bodyPr>
          <a:lstStyle/>
          <a:p>
            <a:pPr algn="l"/>
            <a:r>
              <a:rPr lang="pl-PL" sz="2000" b="0" i="0" dirty="0">
                <a:solidFill>
                  <a:srgbClr val="000000"/>
                </a:solidFill>
                <a:effectLst/>
                <a:latin typeface="arial" panose="020B0604020202020204" pitchFamily="34" charset="0"/>
              </a:rPr>
              <a:t>Magazyny energii mogą przynieść przemysłowi szereg korzyści finansowych, w tym:</a:t>
            </a:r>
            <a:br>
              <a:rPr lang="pl-PL" sz="2000" b="0" i="0" dirty="0">
                <a:solidFill>
                  <a:srgbClr val="000000"/>
                </a:solidFill>
                <a:effectLst/>
                <a:latin typeface="arial" panose="020B0604020202020204" pitchFamily="34" charset="0"/>
              </a:rPr>
            </a:br>
            <a:endParaRPr lang="pl-PL" sz="2000" b="0" i="0" dirty="0">
              <a:solidFill>
                <a:srgbClr val="000000"/>
              </a:solidFill>
              <a:effectLst/>
              <a:latin typeface="arial" panose="020B0604020202020204" pitchFamily="34" charset="0"/>
            </a:endParaRPr>
          </a:p>
          <a:p>
            <a:pPr marL="457200" indent="-228600" algn="l"/>
            <a:r>
              <a:rPr lang="pl-PL" sz="2000" b="0" i="0" dirty="0">
                <a:solidFill>
                  <a:srgbClr val="000000"/>
                </a:solidFill>
                <a:effectLst/>
                <a:latin typeface="arial" panose="020B0604020202020204" pitchFamily="34" charset="0"/>
              </a:rPr>
              <a:t>1.</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Obniżenie kosztów energii</a:t>
            </a:r>
            <a:r>
              <a:rPr lang="pl-PL" sz="2000" b="0" i="0" dirty="0">
                <a:solidFill>
                  <a:srgbClr val="000000"/>
                </a:solidFill>
                <a:effectLst/>
                <a:latin typeface="arial" panose="020B0604020202020204" pitchFamily="34" charset="0"/>
              </a:rPr>
              <a:t>: Magazynowanie energii w okresach niskich cen i jej wykorzystanie w czasach wyższych cen pozwala na znaczące oszczędności.</a:t>
            </a:r>
          </a:p>
          <a:p>
            <a:pPr marL="457200" indent="-228600" algn="l"/>
            <a:r>
              <a:rPr lang="pl-PL" sz="2000" b="0" i="0" dirty="0">
                <a:solidFill>
                  <a:srgbClr val="000000"/>
                </a:solidFill>
                <a:effectLst/>
                <a:latin typeface="arial" panose="020B0604020202020204" pitchFamily="34" charset="0"/>
              </a:rPr>
              <a:t>2.</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Zarządzanie szczytami mocy</a:t>
            </a:r>
            <a:r>
              <a:rPr lang="pl-PL" sz="2000" b="0" i="0" dirty="0">
                <a:solidFill>
                  <a:srgbClr val="000000"/>
                </a:solidFill>
                <a:effectLst/>
                <a:latin typeface="arial" panose="020B0604020202020204" pitchFamily="34" charset="0"/>
              </a:rPr>
              <a:t>: Umożliwiają uniknięcie opłat za przekroczenie mocy umownej, co jest istotne w przypadku szczytowego zapotrzebowania.</a:t>
            </a:r>
          </a:p>
          <a:p>
            <a:pPr marL="457200" indent="-228600" algn="l"/>
            <a:r>
              <a:rPr lang="pl-PL" sz="2000" b="0" i="0" dirty="0">
                <a:solidFill>
                  <a:srgbClr val="000000"/>
                </a:solidFill>
                <a:effectLst/>
                <a:latin typeface="arial" panose="020B0604020202020204" pitchFamily="34" charset="0"/>
              </a:rPr>
              <a:t>3.</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Zwiększenie efektywności operacyjnej</a:t>
            </a:r>
            <a:r>
              <a:rPr lang="pl-PL" sz="2000" b="0" i="0" dirty="0">
                <a:solidFill>
                  <a:srgbClr val="000000"/>
                </a:solidFill>
                <a:effectLst/>
                <a:latin typeface="arial" panose="020B0604020202020204" pitchFamily="34" charset="0"/>
              </a:rPr>
              <a:t>: Optymalizacja zużycia energii prowadzi do niższych rachunków i lepszego wykorzystania zasobów.</a:t>
            </a:r>
          </a:p>
          <a:p>
            <a:pPr marL="457200" indent="-228600" algn="l"/>
            <a:r>
              <a:rPr lang="pl-PL" sz="2000" b="0" i="0" dirty="0">
                <a:solidFill>
                  <a:srgbClr val="000000"/>
                </a:solidFill>
                <a:effectLst/>
                <a:latin typeface="arial" panose="020B0604020202020204" pitchFamily="34" charset="0"/>
              </a:rPr>
              <a:t>4.</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Dostęp do dotacji i ulg</a:t>
            </a:r>
            <a:r>
              <a:rPr lang="pl-PL" sz="2000" b="0" i="0" dirty="0">
                <a:solidFill>
                  <a:srgbClr val="000000"/>
                </a:solidFill>
                <a:effectLst/>
                <a:latin typeface="arial" panose="020B0604020202020204" pitchFamily="34" charset="0"/>
              </a:rPr>
              <a:t>: Wiele rządów oferuje wsparcie finansowe dla inwestycji w technologie magazynowania energii, co może zmniejszyć początkowe wydatki.</a:t>
            </a:r>
          </a:p>
          <a:p>
            <a:pPr marL="457200" indent="-228600" algn="l"/>
            <a:r>
              <a:rPr lang="pl-PL" sz="2000" b="0" i="0" dirty="0">
                <a:solidFill>
                  <a:srgbClr val="000000"/>
                </a:solidFill>
                <a:effectLst/>
                <a:latin typeface="arial" panose="020B0604020202020204" pitchFamily="34" charset="0"/>
              </a:rPr>
              <a:t>5.</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Długoterminowe oszczędności</a:t>
            </a:r>
            <a:r>
              <a:rPr lang="pl-PL" sz="2000" b="0" i="0" dirty="0">
                <a:solidFill>
                  <a:srgbClr val="000000"/>
                </a:solidFill>
                <a:effectLst/>
                <a:latin typeface="arial" panose="020B0604020202020204" pitchFamily="34" charset="0"/>
              </a:rPr>
              <a:t>: Inwestycje w magazyny energii mogą się zwrócić w dłuższym okresie, zmniejszając koszty eksploatacji.</a:t>
            </a:r>
          </a:p>
          <a:p>
            <a:pPr marL="457200" indent="-228600" algn="l"/>
            <a:r>
              <a:rPr lang="pl-PL" sz="2000" b="0" i="0" dirty="0">
                <a:solidFill>
                  <a:srgbClr val="000000"/>
                </a:solidFill>
                <a:effectLst/>
                <a:latin typeface="arial" panose="020B0604020202020204" pitchFamily="34" charset="0"/>
              </a:rPr>
              <a:t>6.</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Zwiększenie wartości aktywów</a:t>
            </a:r>
            <a:r>
              <a:rPr lang="pl-PL" sz="2000" b="0" i="0" dirty="0">
                <a:solidFill>
                  <a:srgbClr val="000000"/>
                </a:solidFill>
                <a:effectLst/>
                <a:latin typeface="arial" panose="020B0604020202020204" pitchFamily="34" charset="0"/>
              </a:rPr>
              <a:t>: Instalacja systemów magazynowania energii może podnieść wartość nieruchomości i przedsiębiorstwa.</a:t>
            </a:r>
          </a:p>
          <a:p>
            <a:pPr marL="457200" indent="-228600" algn="l"/>
            <a:r>
              <a:rPr lang="pl-PL" sz="2000" b="0" i="0" dirty="0">
                <a:solidFill>
                  <a:srgbClr val="000000"/>
                </a:solidFill>
                <a:effectLst/>
                <a:latin typeface="arial" panose="020B0604020202020204" pitchFamily="34" charset="0"/>
              </a:rPr>
              <a:t>7.</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Elastyczność finansowa</a:t>
            </a:r>
            <a:r>
              <a:rPr lang="pl-PL" sz="2000" b="0" i="0" dirty="0">
                <a:solidFill>
                  <a:srgbClr val="000000"/>
                </a:solidFill>
                <a:effectLst/>
                <a:latin typeface="arial" panose="020B0604020202020204" pitchFamily="34" charset="0"/>
              </a:rPr>
              <a:t>: Możliwość szybkiej reakcji na zmieniające się ceny energii i regulacje rynku energetycznego pozwala na lepsze zarządzanie budżetem.</a:t>
            </a:r>
          </a:p>
          <a:p>
            <a:pPr marL="457200" indent="-228600" algn="l"/>
            <a:r>
              <a:rPr lang="pl-PL" sz="2000" b="0" i="0" dirty="0">
                <a:solidFill>
                  <a:srgbClr val="000000"/>
                </a:solidFill>
                <a:effectLst/>
                <a:latin typeface="arial" panose="020B0604020202020204" pitchFamily="34" charset="0"/>
              </a:rPr>
              <a:t>8.</a:t>
            </a:r>
            <a:r>
              <a:rPr lang="pl-PL" sz="1800" b="0" i="0" dirty="0">
                <a:solidFill>
                  <a:srgbClr val="000000"/>
                </a:solidFill>
                <a:effectLst/>
                <a:latin typeface="Times New Roman" panose="02020603050405020304" pitchFamily="18" charset="0"/>
              </a:rPr>
              <a:t>     </a:t>
            </a:r>
            <a:r>
              <a:rPr lang="pl-PL" sz="2000" b="1" i="0" dirty="0">
                <a:solidFill>
                  <a:srgbClr val="000000"/>
                </a:solidFill>
                <a:effectLst/>
                <a:latin typeface="arial" panose="020B0604020202020204" pitchFamily="34" charset="0"/>
              </a:rPr>
              <a:t>Przyciąganie inwestycji</a:t>
            </a:r>
            <a:r>
              <a:rPr lang="pl-PL" sz="2000" b="0" i="0" dirty="0">
                <a:solidFill>
                  <a:srgbClr val="000000"/>
                </a:solidFill>
                <a:effectLst/>
                <a:latin typeface="arial" panose="020B0604020202020204" pitchFamily="34" charset="0"/>
              </a:rPr>
              <a:t>: Firmy korzystające z innowacyjnych rozwiązań energetycznych mogą stać się bardziej atrakcyjne dla inwestorów.</a:t>
            </a:r>
            <a:br>
              <a:rPr lang="pl-PL" sz="2000" b="0" i="0" dirty="0">
                <a:solidFill>
                  <a:srgbClr val="000000"/>
                </a:solidFill>
                <a:effectLst/>
                <a:latin typeface="arial" panose="020B0604020202020204" pitchFamily="34" charset="0"/>
              </a:rPr>
            </a:br>
            <a:endParaRPr lang="pl-PL" sz="2000" b="0" i="0" dirty="0">
              <a:solidFill>
                <a:srgbClr val="000000"/>
              </a:solidFill>
              <a:effectLst/>
              <a:latin typeface="arial" panose="020B0604020202020204" pitchFamily="34" charset="0"/>
            </a:endParaRPr>
          </a:p>
          <a:p>
            <a:pPr algn="l"/>
            <a:r>
              <a:rPr lang="pl-PL" sz="2000" b="0" i="0" dirty="0">
                <a:solidFill>
                  <a:srgbClr val="000000"/>
                </a:solidFill>
                <a:effectLst/>
                <a:latin typeface="arial" panose="020B0604020202020204" pitchFamily="34" charset="0"/>
              </a:rPr>
              <a:t>Te korzyści finansowe sprawiają, że inwestycja w magazyny energii staje się opłacalnym rozwiązaniem dla wielu firm przemysłowych.</a:t>
            </a:r>
          </a:p>
          <a:p>
            <a:endParaRPr lang="pl-PL" dirty="0"/>
          </a:p>
        </p:txBody>
      </p:sp>
      <p:sp>
        <p:nvSpPr>
          <p:cNvPr id="5" name="Tytuł 10">
            <a:extLst>
              <a:ext uri="{FF2B5EF4-FFF2-40B4-BE49-F238E27FC236}">
                <a16:creationId xmlns:a16="http://schemas.microsoft.com/office/drawing/2014/main" id="{36F937B8-669D-3A7E-68D4-1EF01BF0BD64}"/>
              </a:ext>
            </a:extLst>
          </p:cNvPr>
          <p:cNvSpPr txBox="1">
            <a:spLocks/>
          </p:cNvSpPr>
          <p:nvPr/>
        </p:nvSpPr>
        <p:spPr>
          <a:xfrm>
            <a:off x="2807296" y="1278579"/>
            <a:ext cx="9986407" cy="652666"/>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600" b="1" dirty="0">
                <a:latin typeface="Arial" panose="020B0604020202020204" pitchFamily="34" charset="0"/>
                <a:cs typeface="Arial" panose="020B0604020202020204" pitchFamily="34" charset="0"/>
              </a:rPr>
            </a:br>
            <a:br>
              <a:rPr lang="pl-PL" sz="1600" b="1" dirty="0">
                <a:latin typeface="Arial" panose="020B0604020202020204" pitchFamily="34" charset="0"/>
                <a:cs typeface="Arial" panose="020B0604020202020204" pitchFamily="34" charset="0"/>
              </a:rPr>
            </a:br>
            <a:r>
              <a:rPr lang="pl-PL" sz="12800" b="1" dirty="0">
                <a:latin typeface="Arial" panose="020B0604020202020204" pitchFamily="34" charset="0"/>
                <a:cs typeface="Arial" panose="020B0604020202020204" pitchFamily="34" charset="0"/>
              </a:rPr>
              <a:t>Profesjonalna </a:t>
            </a:r>
            <a:r>
              <a:rPr lang="pl-PL" sz="12800" b="1" dirty="0" err="1">
                <a:latin typeface="Arial" panose="020B0604020202020204" pitchFamily="34" charset="0"/>
                <a:cs typeface="Arial" panose="020B0604020202020204" pitchFamily="34" charset="0"/>
              </a:rPr>
              <a:t>fotowoltaika</a:t>
            </a:r>
            <a:r>
              <a:rPr lang="pl-PL" sz="12800" b="1" dirty="0">
                <a:latin typeface="Arial" panose="020B0604020202020204" pitchFamily="34" charset="0"/>
                <a:cs typeface="Arial" panose="020B0604020202020204" pitchFamily="34" charset="0"/>
              </a:rPr>
              <a:t> dla przedsiębiorstw – magazyny energii</a:t>
            </a:r>
            <a:endParaRPr lang="pl-PL" sz="12800" b="1" dirty="0"/>
          </a:p>
        </p:txBody>
      </p:sp>
      <p:pic>
        <p:nvPicPr>
          <p:cNvPr id="7" name="Obraz 6">
            <a:extLst>
              <a:ext uri="{FF2B5EF4-FFF2-40B4-BE49-F238E27FC236}">
                <a16:creationId xmlns:a16="http://schemas.microsoft.com/office/drawing/2014/main" id="{AC26DB50-BD21-EC62-72E9-7885429F780F}"/>
              </a:ext>
            </a:extLst>
          </p:cNvPr>
          <p:cNvPicPr>
            <a:picLocks noChangeAspect="1"/>
          </p:cNvPicPr>
          <p:nvPr/>
        </p:nvPicPr>
        <p:blipFill>
          <a:blip r:embed="rId3"/>
          <a:stretch>
            <a:fillRect/>
          </a:stretch>
        </p:blipFill>
        <p:spPr>
          <a:xfrm>
            <a:off x="11664280" y="1975148"/>
            <a:ext cx="5772150" cy="5867400"/>
          </a:xfrm>
          <a:prstGeom prst="rect">
            <a:avLst/>
          </a:prstGeom>
        </p:spPr>
      </p:pic>
    </p:spTree>
    <p:extLst>
      <p:ext uri="{BB962C8B-B14F-4D97-AF65-F5344CB8AC3E}">
        <p14:creationId xmlns:p14="http://schemas.microsoft.com/office/powerpoint/2010/main" val="148669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354" b="16354"/>
          <a:stretch>
            <a:fillRect/>
          </a:stretch>
        </p:blipFill>
        <p:spPr>
          <a:xfrm>
            <a:off x="0" y="0"/>
            <a:ext cx="18288000" cy="10287000"/>
          </a:xfrm>
          <a:prstGeom prst="rect">
            <a:avLst/>
          </a:prstGeom>
        </p:spPr>
      </p:pic>
      <p:sp>
        <p:nvSpPr>
          <p:cNvPr id="3" name="AutoShape 3"/>
          <p:cNvSpPr/>
          <p:nvPr/>
        </p:nvSpPr>
        <p:spPr>
          <a:xfrm>
            <a:off x="8011750" y="0"/>
            <a:ext cx="10276250" cy="10287000"/>
          </a:xfrm>
          <a:prstGeom prst="rect">
            <a:avLst/>
          </a:prstGeom>
          <a:solidFill>
            <a:srgbClr val="105F8C"/>
          </a:solidFill>
        </p:spPr>
      </p:sp>
      <p:grpSp>
        <p:nvGrpSpPr>
          <p:cNvPr id="4" name="Group 4"/>
          <p:cNvGrpSpPr/>
          <p:nvPr/>
        </p:nvGrpSpPr>
        <p:grpSpPr>
          <a:xfrm>
            <a:off x="7210560" y="2782039"/>
            <a:ext cx="9415925" cy="2081121"/>
            <a:chOff x="0" y="0"/>
            <a:chExt cx="3598710" cy="795392"/>
          </a:xfrm>
        </p:grpSpPr>
        <p:sp>
          <p:nvSpPr>
            <p:cNvPr id="5" name="Freeform 5"/>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6" name="Group 6"/>
          <p:cNvGrpSpPr/>
          <p:nvPr/>
        </p:nvGrpSpPr>
        <p:grpSpPr>
          <a:xfrm>
            <a:off x="7210560" y="5143500"/>
            <a:ext cx="9540153" cy="2108578"/>
            <a:chOff x="0" y="0"/>
            <a:chExt cx="3598710" cy="795392"/>
          </a:xfrm>
        </p:grpSpPr>
        <p:sp>
          <p:nvSpPr>
            <p:cNvPr id="7" name="Freeform 7"/>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8" name="Group 8"/>
          <p:cNvGrpSpPr/>
          <p:nvPr/>
        </p:nvGrpSpPr>
        <p:grpSpPr>
          <a:xfrm>
            <a:off x="7210560" y="7500271"/>
            <a:ext cx="9540153" cy="2108578"/>
            <a:chOff x="0" y="0"/>
            <a:chExt cx="3598710" cy="795392"/>
          </a:xfrm>
        </p:grpSpPr>
        <p:sp>
          <p:nvSpPr>
            <p:cNvPr id="9" name="Freeform 9"/>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10" name="Group 10"/>
          <p:cNvGrpSpPr/>
          <p:nvPr/>
        </p:nvGrpSpPr>
        <p:grpSpPr>
          <a:xfrm>
            <a:off x="1028700" y="8455649"/>
            <a:ext cx="1338355" cy="802651"/>
            <a:chOff x="0" y="0"/>
            <a:chExt cx="1784474" cy="1070201"/>
          </a:xfrm>
        </p:grpSpPr>
        <p:grpSp>
          <p:nvGrpSpPr>
            <p:cNvPr id="11" name="Group 11"/>
            <p:cNvGrpSpPr/>
            <p:nvPr/>
          </p:nvGrpSpPr>
          <p:grpSpPr>
            <a:xfrm>
              <a:off x="0" y="0"/>
              <a:ext cx="1784474" cy="1070201"/>
              <a:chOff x="0" y="0"/>
              <a:chExt cx="865399" cy="518160"/>
            </a:xfrm>
          </p:grpSpPr>
          <p:sp>
            <p:nvSpPr>
              <p:cNvPr id="12" name="Freeform 12"/>
              <p:cNvSpPr/>
              <p:nvPr/>
            </p:nvSpPr>
            <p:spPr>
              <a:xfrm>
                <a:off x="6350" y="6360"/>
                <a:ext cx="852699" cy="506284"/>
              </a:xfrm>
              <a:custGeom>
                <a:avLst/>
                <a:gdLst/>
                <a:ahLst/>
                <a:cxnLst/>
                <a:rect l="l" t="t" r="r" b="b"/>
                <a:pathLst>
                  <a:path w="852699" h="506284">
                    <a:moveTo>
                      <a:pt x="252730" y="0"/>
                    </a:moveTo>
                    <a:lnTo>
                      <a:pt x="599969" y="0"/>
                    </a:lnTo>
                    <a:cubicBezTo>
                      <a:pt x="739669" y="0"/>
                      <a:pt x="852699" y="113215"/>
                      <a:pt x="852699" y="253143"/>
                    </a:cubicBezTo>
                    <a:cubicBezTo>
                      <a:pt x="852699" y="393070"/>
                      <a:pt x="739669" y="506285"/>
                      <a:pt x="599969" y="506285"/>
                    </a:cubicBezTo>
                    <a:lnTo>
                      <a:pt x="252730" y="506285"/>
                    </a:lnTo>
                    <a:cubicBezTo>
                      <a:pt x="113030" y="506285"/>
                      <a:pt x="0" y="393070"/>
                      <a:pt x="0" y="253143"/>
                    </a:cubicBezTo>
                    <a:cubicBezTo>
                      <a:pt x="0" y="113215"/>
                      <a:pt x="113030" y="0"/>
                      <a:pt x="252730" y="0"/>
                    </a:cubicBezTo>
                    <a:close/>
                  </a:path>
                </a:pathLst>
              </a:custGeom>
              <a:solidFill>
                <a:srgbClr val="105F8C"/>
              </a:solidFill>
            </p:spPr>
          </p:sp>
        </p:grpSp>
        <p:grpSp>
          <p:nvGrpSpPr>
            <p:cNvPr id="13" name="Group 13"/>
            <p:cNvGrpSpPr/>
            <p:nvPr/>
          </p:nvGrpSpPr>
          <p:grpSpPr>
            <a:xfrm>
              <a:off x="393198" y="401024"/>
              <a:ext cx="998079" cy="315171"/>
              <a:chOff x="0" y="0"/>
              <a:chExt cx="1359375" cy="429260"/>
            </a:xfrm>
          </p:grpSpPr>
          <p:sp>
            <p:nvSpPr>
              <p:cNvPr id="14" name="Freeform 14"/>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grpSp>
      <p:pic>
        <p:nvPicPr>
          <p:cNvPr id="17" name="Picture 17"/>
          <p:cNvPicPr>
            <a:picLocks noChangeAspect="1"/>
          </p:cNvPicPr>
          <p:nvPr/>
        </p:nvPicPr>
        <p:blipFill>
          <a:blip r:embed="rId3"/>
          <a:srcRect/>
          <a:stretch>
            <a:fillRect/>
          </a:stretch>
        </p:blipFill>
        <p:spPr>
          <a:xfrm>
            <a:off x="9075065" y="3422448"/>
            <a:ext cx="5811141" cy="1064637"/>
          </a:xfrm>
          <a:prstGeom prst="rect">
            <a:avLst/>
          </a:prstGeom>
        </p:spPr>
      </p:pic>
      <p:grpSp>
        <p:nvGrpSpPr>
          <p:cNvPr id="18" name="Group 18"/>
          <p:cNvGrpSpPr/>
          <p:nvPr/>
        </p:nvGrpSpPr>
        <p:grpSpPr>
          <a:xfrm>
            <a:off x="7210560" y="397236"/>
            <a:ext cx="9540153" cy="2108578"/>
            <a:chOff x="0" y="0"/>
            <a:chExt cx="3598710" cy="795392"/>
          </a:xfrm>
        </p:grpSpPr>
        <p:sp>
          <p:nvSpPr>
            <p:cNvPr id="19" name="Freeform 19"/>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pic>
        <p:nvPicPr>
          <p:cNvPr id="20" name="Picture 20"/>
          <p:cNvPicPr>
            <a:picLocks noChangeAspect="1"/>
          </p:cNvPicPr>
          <p:nvPr/>
        </p:nvPicPr>
        <p:blipFill>
          <a:blip r:embed="rId4"/>
          <a:srcRect l="12184" t="32710" r="14174" b="36933"/>
          <a:stretch>
            <a:fillRect/>
          </a:stretch>
        </p:blipFill>
        <p:spPr>
          <a:xfrm>
            <a:off x="8878033" y="616543"/>
            <a:ext cx="7748452" cy="1513802"/>
          </a:xfrm>
          <a:prstGeom prst="rect">
            <a:avLst/>
          </a:prstGeom>
        </p:spPr>
      </p:pic>
      <p:pic>
        <p:nvPicPr>
          <p:cNvPr id="22" name="Obraz 21">
            <a:extLst>
              <a:ext uri="{FF2B5EF4-FFF2-40B4-BE49-F238E27FC236}">
                <a16:creationId xmlns:a16="http://schemas.microsoft.com/office/drawing/2014/main" id="{F43ACDAA-CCCE-6319-E876-96234CDF7E2F}"/>
              </a:ext>
            </a:extLst>
          </p:cNvPr>
          <p:cNvPicPr>
            <a:picLocks noChangeAspect="1"/>
          </p:cNvPicPr>
          <p:nvPr/>
        </p:nvPicPr>
        <p:blipFill>
          <a:blip r:embed="rId5"/>
          <a:stretch>
            <a:fillRect/>
          </a:stretch>
        </p:blipFill>
        <p:spPr>
          <a:xfrm>
            <a:off x="8892516" y="8297430"/>
            <a:ext cx="6120680" cy="952326"/>
          </a:xfrm>
          <a:prstGeom prst="rect">
            <a:avLst/>
          </a:prstGeom>
        </p:spPr>
      </p:pic>
      <p:pic>
        <p:nvPicPr>
          <p:cNvPr id="23" name="Picture 8">
            <a:extLst>
              <a:ext uri="{FF2B5EF4-FFF2-40B4-BE49-F238E27FC236}">
                <a16:creationId xmlns:a16="http://schemas.microsoft.com/office/drawing/2014/main" id="{DE6601C6-9F76-95C5-9C47-8DEFB5973610}"/>
              </a:ext>
            </a:extLst>
          </p:cNvPr>
          <p:cNvPicPr>
            <a:picLocks noChangeAspect="1"/>
          </p:cNvPicPr>
          <p:nvPr/>
        </p:nvPicPr>
        <p:blipFill>
          <a:blip r:embed="rId6"/>
          <a:srcRect/>
          <a:stretch>
            <a:fillRect/>
          </a:stretch>
        </p:blipFill>
        <p:spPr>
          <a:xfrm>
            <a:off x="9075065" y="5847186"/>
            <a:ext cx="5037487" cy="99369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2820" b="22820"/>
          <a:stretch>
            <a:fillRect/>
          </a:stretch>
        </p:blipFill>
        <p:spPr>
          <a:xfrm>
            <a:off x="0" y="0"/>
            <a:ext cx="18288000" cy="10287000"/>
          </a:xfrm>
          <a:prstGeom prst="rect">
            <a:avLst/>
          </a:prstGeom>
        </p:spPr>
      </p:pic>
      <p:grpSp>
        <p:nvGrpSpPr>
          <p:cNvPr id="3" name="Group 3"/>
          <p:cNvGrpSpPr/>
          <p:nvPr/>
        </p:nvGrpSpPr>
        <p:grpSpPr>
          <a:xfrm>
            <a:off x="255003" y="207493"/>
            <a:ext cx="7119126" cy="9872014"/>
            <a:chOff x="0" y="0"/>
            <a:chExt cx="848641" cy="1176801"/>
          </a:xfrm>
        </p:grpSpPr>
        <p:sp>
          <p:nvSpPr>
            <p:cNvPr id="4" name="Freeform 4"/>
            <p:cNvSpPr/>
            <p:nvPr/>
          </p:nvSpPr>
          <p:spPr>
            <a:xfrm>
              <a:off x="0" y="0"/>
              <a:ext cx="848641" cy="1176801"/>
            </a:xfrm>
            <a:custGeom>
              <a:avLst/>
              <a:gdLst/>
              <a:ahLst/>
              <a:cxnLst/>
              <a:rect l="l" t="t" r="r" b="b"/>
              <a:pathLst>
                <a:path w="848641" h="1176801">
                  <a:moveTo>
                    <a:pt x="724181" y="1176801"/>
                  </a:moveTo>
                  <a:lnTo>
                    <a:pt x="124460" y="1176801"/>
                  </a:lnTo>
                  <a:cubicBezTo>
                    <a:pt x="55880" y="1176801"/>
                    <a:pt x="0" y="1120921"/>
                    <a:pt x="0" y="1052341"/>
                  </a:cubicBezTo>
                  <a:lnTo>
                    <a:pt x="0" y="124460"/>
                  </a:lnTo>
                  <a:cubicBezTo>
                    <a:pt x="0" y="55880"/>
                    <a:pt x="55880" y="0"/>
                    <a:pt x="124460" y="0"/>
                  </a:cubicBezTo>
                  <a:lnTo>
                    <a:pt x="724181" y="0"/>
                  </a:lnTo>
                  <a:cubicBezTo>
                    <a:pt x="792761" y="0"/>
                    <a:pt x="848641" y="55880"/>
                    <a:pt x="848641" y="124460"/>
                  </a:cubicBezTo>
                  <a:lnTo>
                    <a:pt x="848641" y="1052341"/>
                  </a:lnTo>
                  <a:cubicBezTo>
                    <a:pt x="848641" y="1120921"/>
                    <a:pt x="792761" y="1176801"/>
                    <a:pt x="724181" y="1176801"/>
                  </a:cubicBezTo>
                  <a:close/>
                </a:path>
              </a:pathLst>
            </a:custGeom>
            <a:solidFill>
              <a:srgbClr val="FFFFFF"/>
            </a:solidFill>
          </p:spPr>
        </p:sp>
      </p:grpSp>
      <p:pic>
        <p:nvPicPr>
          <p:cNvPr id="5" name="Picture 5"/>
          <p:cNvPicPr>
            <a:picLocks noChangeAspect="1"/>
          </p:cNvPicPr>
          <p:nvPr/>
        </p:nvPicPr>
        <p:blipFill>
          <a:blip r:embed="rId3"/>
          <a:srcRect t="40481" b="41962"/>
          <a:stretch>
            <a:fillRect/>
          </a:stretch>
        </p:blipFill>
        <p:spPr>
          <a:xfrm>
            <a:off x="1028700" y="1741869"/>
            <a:ext cx="6080946" cy="1067542"/>
          </a:xfrm>
          <a:prstGeom prst="rect">
            <a:avLst/>
          </a:prstGeom>
        </p:spPr>
      </p:pic>
      <p:pic>
        <p:nvPicPr>
          <p:cNvPr id="7" name="Picture 7"/>
          <p:cNvPicPr>
            <a:picLocks noChangeAspect="1"/>
          </p:cNvPicPr>
          <p:nvPr/>
        </p:nvPicPr>
        <p:blipFill>
          <a:blip r:embed="rId4"/>
          <a:srcRect/>
          <a:stretch>
            <a:fillRect/>
          </a:stretch>
        </p:blipFill>
        <p:spPr>
          <a:xfrm>
            <a:off x="1785733" y="3473998"/>
            <a:ext cx="3933944" cy="720723"/>
          </a:xfrm>
          <a:prstGeom prst="rect">
            <a:avLst/>
          </a:prstGeom>
        </p:spPr>
      </p:pic>
      <p:pic>
        <p:nvPicPr>
          <p:cNvPr id="8" name="Picture 8"/>
          <p:cNvPicPr>
            <a:picLocks noChangeAspect="1"/>
          </p:cNvPicPr>
          <p:nvPr/>
        </p:nvPicPr>
        <p:blipFill>
          <a:blip r:embed="rId5"/>
          <a:srcRect/>
          <a:stretch>
            <a:fillRect/>
          </a:stretch>
        </p:blipFill>
        <p:spPr>
          <a:xfrm>
            <a:off x="1785733" y="4859308"/>
            <a:ext cx="3432651" cy="677126"/>
          </a:xfrm>
          <a:prstGeom prst="rect">
            <a:avLst/>
          </a:prstGeom>
        </p:spPr>
      </p:pic>
      <p:sp>
        <p:nvSpPr>
          <p:cNvPr id="9" name="TextBox 9"/>
          <p:cNvSpPr txBox="1"/>
          <p:nvPr/>
        </p:nvSpPr>
        <p:spPr>
          <a:xfrm>
            <a:off x="8567936" y="616428"/>
            <a:ext cx="8202292" cy="1240068"/>
          </a:xfrm>
          <a:prstGeom prst="rect">
            <a:avLst/>
          </a:prstGeom>
        </p:spPr>
        <p:txBody>
          <a:bodyPr lIns="0" tIns="0" rIns="0" bIns="0" rtlCol="0" anchor="t">
            <a:spAutoFit/>
          </a:bodyPr>
          <a:lstStyle/>
          <a:p>
            <a:pPr algn="ctr">
              <a:lnSpc>
                <a:spcPts val="9966"/>
              </a:lnSpc>
            </a:pPr>
            <a:r>
              <a:rPr lang="en-US" sz="7666" dirty="0" err="1">
                <a:solidFill>
                  <a:srgbClr val="FFFFFF"/>
                </a:solidFill>
                <a:latin typeface="Roboto Bold"/>
              </a:rPr>
              <a:t>Dziękujemy</a:t>
            </a:r>
            <a:r>
              <a:rPr lang="en-US" sz="7666" dirty="0">
                <a:solidFill>
                  <a:srgbClr val="FFFFFF"/>
                </a:solidFill>
                <a:latin typeface="Roboto Bold"/>
              </a:rPr>
              <a:t>!</a:t>
            </a:r>
          </a:p>
        </p:txBody>
      </p:sp>
      <p:pic>
        <p:nvPicPr>
          <p:cNvPr id="10" name="Obraz 9">
            <a:extLst>
              <a:ext uri="{FF2B5EF4-FFF2-40B4-BE49-F238E27FC236}">
                <a16:creationId xmlns:a16="http://schemas.microsoft.com/office/drawing/2014/main" id="{0B8A06BE-A983-1883-C2C2-FBCD35C97D84}"/>
              </a:ext>
            </a:extLst>
          </p:cNvPr>
          <p:cNvPicPr>
            <a:picLocks noChangeAspect="1"/>
          </p:cNvPicPr>
          <p:nvPr/>
        </p:nvPicPr>
        <p:blipFill>
          <a:blip r:embed="rId6"/>
          <a:stretch>
            <a:fillRect/>
          </a:stretch>
        </p:blipFill>
        <p:spPr>
          <a:xfrm>
            <a:off x="1766056" y="6212610"/>
            <a:ext cx="4438760" cy="690633"/>
          </a:xfrm>
          <a:prstGeom prst="rect">
            <a:avLst/>
          </a:prstGeom>
        </p:spPr>
      </p:pic>
      <p:sp>
        <p:nvSpPr>
          <p:cNvPr id="11" name="pole tekstowe 10">
            <a:extLst>
              <a:ext uri="{FF2B5EF4-FFF2-40B4-BE49-F238E27FC236}">
                <a16:creationId xmlns:a16="http://schemas.microsoft.com/office/drawing/2014/main" id="{857A103E-05F3-E8C1-D438-7ED072193AC5}"/>
              </a:ext>
            </a:extLst>
          </p:cNvPr>
          <p:cNvSpPr txBox="1"/>
          <p:nvPr/>
        </p:nvSpPr>
        <p:spPr>
          <a:xfrm>
            <a:off x="8351912" y="2289391"/>
            <a:ext cx="7592952" cy="7448193"/>
          </a:xfrm>
          <a:prstGeom prst="rect">
            <a:avLst/>
          </a:prstGeom>
          <a:noFill/>
        </p:spPr>
        <p:txBody>
          <a:bodyPr wrap="square" rtlCol="0">
            <a:spAutoFit/>
          </a:bodyPr>
          <a:lstStyle/>
          <a:p>
            <a:r>
              <a:rPr lang="pl-PL" sz="5400" b="1" dirty="0">
                <a:solidFill>
                  <a:schemeClr val="bg1"/>
                </a:solidFill>
              </a:rPr>
              <a:t>Kontakt:</a:t>
            </a:r>
          </a:p>
          <a:p>
            <a:endParaRPr lang="pl-PL" sz="3200" b="1" dirty="0">
              <a:solidFill>
                <a:schemeClr val="bg1"/>
              </a:solidFill>
            </a:endParaRPr>
          </a:p>
          <a:p>
            <a:r>
              <a:rPr lang="pl-PL" sz="4000" b="1" dirty="0">
                <a:solidFill>
                  <a:schemeClr val="bg1"/>
                </a:solidFill>
              </a:rPr>
              <a:t>Wojciech Benisz</a:t>
            </a:r>
            <a:br>
              <a:rPr lang="pl-PL" sz="4000" b="1" dirty="0">
                <a:solidFill>
                  <a:schemeClr val="bg1"/>
                </a:solidFill>
              </a:rPr>
            </a:br>
            <a:r>
              <a:rPr lang="pl-PL" sz="4000" b="1" dirty="0">
                <a:solidFill>
                  <a:schemeClr val="bg1"/>
                </a:solidFill>
              </a:rPr>
              <a:t>tel. 794 748 589</a:t>
            </a:r>
          </a:p>
          <a:p>
            <a:r>
              <a:rPr lang="pl-PL" sz="4000" b="1" dirty="0">
                <a:solidFill>
                  <a:schemeClr val="bg1"/>
                </a:solidFill>
              </a:rPr>
              <a:t>e-mail: </a:t>
            </a:r>
            <a:r>
              <a:rPr lang="pl-PL" sz="4000" b="1" dirty="0">
                <a:solidFill>
                  <a:schemeClr val="bg1"/>
                </a:solidFill>
                <a:hlinkClick r:id="rId7">
                  <a:extLst>
                    <a:ext uri="{A12FA001-AC4F-418D-AE19-62706E023703}">
                      <ahyp:hlinkClr xmlns:ahyp="http://schemas.microsoft.com/office/drawing/2018/hyperlinkcolor" val="tx"/>
                    </a:ext>
                  </a:extLst>
                </a:hlinkClick>
              </a:rPr>
              <a:t>wojciech.benisz@commled.eu</a:t>
            </a:r>
            <a:endParaRPr lang="pl-PL" sz="4000" b="1" dirty="0">
              <a:solidFill>
                <a:schemeClr val="bg1"/>
              </a:solidFill>
            </a:endParaRPr>
          </a:p>
          <a:p>
            <a:endParaRPr lang="pl-PL" sz="4000" b="1" dirty="0">
              <a:solidFill>
                <a:schemeClr val="bg1"/>
              </a:solidFill>
            </a:endParaRPr>
          </a:p>
          <a:p>
            <a:r>
              <a:rPr lang="pl-PL" sz="4000" b="1" dirty="0">
                <a:solidFill>
                  <a:schemeClr val="bg1"/>
                </a:solidFill>
              </a:rPr>
              <a:t>Adam Kurowski</a:t>
            </a:r>
            <a:br>
              <a:rPr lang="pl-PL" sz="4000" b="1" dirty="0">
                <a:solidFill>
                  <a:schemeClr val="bg1"/>
                </a:solidFill>
              </a:rPr>
            </a:br>
            <a:r>
              <a:rPr lang="pl-PL" sz="4000" b="1" dirty="0">
                <a:solidFill>
                  <a:schemeClr val="bg1"/>
                </a:solidFill>
              </a:rPr>
              <a:t>tel. 533 069 599</a:t>
            </a:r>
          </a:p>
          <a:p>
            <a:r>
              <a:rPr lang="pl-PL" sz="4000" b="1" dirty="0">
                <a:solidFill>
                  <a:schemeClr val="bg1"/>
                </a:solidFill>
              </a:rPr>
              <a:t>e-mail: </a:t>
            </a:r>
            <a:r>
              <a:rPr lang="pl-PL" sz="4000" b="1" dirty="0">
                <a:solidFill>
                  <a:schemeClr val="bg1"/>
                </a:solidFill>
                <a:hlinkClick r:id="rId8">
                  <a:extLst>
                    <a:ext uri="{A12FA001-AC4F-418D-AE19-62706E023703}">
                      <ahyp:hlinkClr xmlns:ahyp="http://schemas.microsoft.com/office/drawing/2018/hyperlinkcolor" val="tx"/>
                    </a:ext>
                  </a:extLst>
                </a:hlinkClick>
              </a:rPr>
              <a:t>adam.kurowski@commvolt.eu</a:t>
            </a:r>
            <a:endParaRPr lang="pl-PL" sz="4000" b="1" dirty="0">
              <a:solidFill>
                <a:schemeClr val="bg1"/>
              </a:solidFill>
            </a:endParaRPr>
          </a:p>
          <a:p>
            <a:endParaRPr lang="pl-PL" sz="3200" b="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957066" y="0"/>
            <a:ext cx="6330934" cy="10287000"/>
          </a:xfrm>
          <a:prstGeom prst="rect">
            <a:avLst/>
          </a:prstGeom>
          <a:solidFill>
            <a:srgbClr val="105F8C"/>
          </a:solidFill>
        </p:spPr>
      </p:sp>
      <p:grpSp>
        <p:nvGrpSpPr>
          <p:cNvPr id="3" name="Group 3"/>
          <p:cNvGrpSpPr>
            <a:grpSpLocks noChangeAspect="1"/>
          </p:cNvGrpSpPr>
          <p:nvPr/>
        </p:nvGrpSpPr>
        <p:grpSpPr>
          <a:xfrm>
            <a:off x="10382165" y="1728570"/>
            <a:ext cx="7506465" cy="7506465"/>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49842"/>
              </a:stretch>
            </a:blipFill>
          </p:spPr>
        </p:sp>
      </p:grpSp>
      <p:pic>
        <p:nvPicPr>
          <p:cNvPr id="5" name="Picture 5"/>
          <p:cNvPicPr>
            <a:picLocks noChangeAspect="1"/>
          </p:cNvPicPr>
          <p:nvPr/>
        </p:nvPicPr>
        <p:blipFill>
          <a:blip r:embed="rId3"/>
          <a:srcRect t="32319" b="23538"/>
          <a:stretch>
            <a:fillRect/>
          </a:stretch>
        </p:blipFill>
        <p:spPr>
          <a:xfrm>
            <a:off x="-306161" y="353060"/>
            <a:ext cx="5173971" cy="1082453"/>
          </a:xfrm>
          <a:prstGeom prst="rect">
            <a:avLst/>
          </a:prstGeom>
        </p:spPr>
      </p:pic>
      <p:sp>
        <p:nvSpPr>
          <p:cNvPr id="6" name="TextBox 6"/>
          <p:cNvSpPr txBox="1"/>
          <p:nvPr/>
        </p:nvSpPr>
        <p:spPr>
          <a:xfrm>
            <a:off x="574858" y="3835269"/>
            <a:ext cx="9807307" cy="7542001"/>
          </a:xfrm>
          <a:prstGeom prst="rect">
            <a:avLst/>
          </a:prstGeom>
        </p:spPr>
        <p:txBody>
          <a:bodyPr lIns="0" tIns="0" rIns="0" bIns="0" rtlCol="0" anchor="t">
            <a:spAutoFit/>
          </a:bodyPr>
          <a:lstStyle/>
          <a:p>
            <a:pPr>
              <a:lnSpc>
                <a:spcPts val="3458"/>
              </a:lnSpc>
            </a:pPr>
            <a:r>
              <a:rPr lang="en-US" sz="2470" spc="49" dirty="0" err="1">
                <a:solidFill>
                  <a:srgbClr val="14110F"/>
                </a:solidFill>
                <a:latin typeface="Roboto"/>
              </a:rPr>
              <a:t>Politechnika</a:t>
            </a:r>
            <a:r>
              <a:rPr lang="en-US" sz="2470" spc="49" dirty="0">
                <a:solidFill>
                  <a:srgbClr val="14110F"/>
                </a:solidFill>
                <a:latin typeface="Roboto"/>
              </a:rPr>
              <a:t> </a:t>
            </a:r>
            <a:r>
              <a:rPr lang="en-US" sz="2470" spc="49" dirty="0" err="1">
                <a:solidFill>
                  <a:srgbClr val="14110F"/>
                </a:solidFill>
                <a:latin typeface="Roboto"/>
              </a:rPr>
              <a:t>Śląska</a:t>
            </a:r>
            <a:endParaRPr lang="en-US" sz="2470" spc="49" dirty="0">
              <a:solidFill>
                <a:srgbClr val="14110F"/>
              </a:solidFill>
              <a:latin typeface="Roboto"/>
            </a:endParaRPr>
          </a:p>
          <a:p>
            <a:pPr>
              <a:lnSpc>
                <a:spcPts val="3458"/>
              </a:lnSpc>
            </a:pPr>
            <a:r>
              <a:rPr lang="en-US" sz="2470" spc="49" dirty="0" err="1">
                <a:solidFill>
                  <a:srgbClr val="14110F"/>
                </a:solidFill>
                <a:latin typeface="Roboto"/>
              </a:rPr>
              <a:t>Politechnika</a:t>
            </a:r>
            <a:r>
              <a:rPr lang="en-US" sz="2470" spc="49" dirty="0">
                <a:solidFill>
                  <a:srgbClr val="14110F"/>
                </a:solidFill>
                <a:latin typeface="Roboto"/>
              </a:rPr>
              <a:t> </a:t>
            </a:r>
            <a:r>
              <a:rPr lang="en-US" sz="2470" spc="49" dirty="0" err="1">
                <a:solidFill>
                  <a:srgbClr val="14110F"/>
                </a:solidFill>
                <a:latin typeface="Roboto"/>
              </a:rPr>
              <a:t>Łódzka</a:t>
            </a:r>
            <a:endParaRPr lang="en-US" sz="2470" spc="49" dirty="0">
              <a:solidFill>
                <a:srgbClr val="14110F"/>
              </a:solidFill>
              <a:latin typeface="Roboto"/>
            </a:endParaRPr>
          </a:p>
          <a:p>
            <a:pPr>
              <a:lnSpc>
                <a:spcPts val="3458"/>
              </a:lnSpc>
            </a:pPr>
            <a:r>
              <a:rPr lang="en-US" sz="2470" spc="49" dirty="0" err="1">
                <a:solidFill>
                  <a:srgbClr val="14110F"/>
                </a:solidFill>
                <a:latin typeface="Roboto"/>
              </a:rPr>
              <a:t>Instytut</a:t>
            </a:r>
            <a:r>
              <a:rPr lang="en-US" sz="2470" spc="49" dirty="0">
                <a:solidFill>
                  <a:srgbClr val="14110F"/>
                </a:solidFill>
                <a:latin typeface="Roboto"/>
              </a:rPr>
              <a:t> </a:t>
            </a:r>
            <a:r>
              <a:rPr lang="pl-PL" sz="2470" spc="49" dirty="0">
                <a:solidFill>
                  <a:srgbClr val="14110F"/>
                </a:solidFill>
                <a:latin typeface="Roboto"/>
              </a:rPr>
              <a:t>T</a:t>
            </a:r>
            <a:r>
              <a:rPr lang="en-US" sz="2470" spc="49" dirty="0" err="1">
                <a:solidFill>
                  <a:srgbClr val="14110F"/>
                </a:solidFill>
                <a:latin typeface="Roboto"/>
              </a:rPr>
              <a:t>echnologii</a:t>
            </a:r>
            <a:r>
              <a:rPr lang="en-US" sz="2470" spc="49" dirty="0">
                <a:solidFill>
                  <a:srgbClr val="14110F"/>
                </a:solidFill>
                <a:latin typeface="Roboto"/>
              </a:rPr>
              <a:t> </a:t>
            </a:r>
            <a:r>
              <a:rPr lang="en-US" sz="2470" spc="49" dirty="0" err="1">
                <a:solidFill>
                  <a:srgbClr val="14110F"/>
                </a:solidFill>
                <a:latin typeface="Roboto"/>
              </a:rPr>
              <a:t>Elektronowej</a:t>
            </a:r>
            <a:r>
              <a:rPr lang="en-US" sz="2470" spc="49" dirty="0">
                <a:solidFill>
                  <a:srgbClr val="14110F"/>
                </a:solidFill>
                <a:latin typeface="Roboto"/>
              </a:rPr>
              <a:t> w </a:t>
            </a:r>
            <a:r>
              <a:rPr lang="en-US" sz="2470" spc="49" dirty="0" err="1">
                <a:solidFill>
                  <a:srgbClr val="14110F"/>
                </a:solidFill>
                <a:latin typeface="Roboto"/>
              </a:rPr>
              <a:t>Warszawie</a:t>
            </a:r>
            <a:r>
              <a:rPr lang="pl-PL" sz="2470" spc="49" dirty="0">
                <a:solidFill>
                  <a:srgbClr val="14110F"/>
                </a:solidFill>
                <a:latin typeface="Roboto"/>
              </a:rPr>
              <a:t> (Sieć Łukasiewicz)</a:t>
            </a:r>
            <a:endParaRPr lang="en-US" sz="2470" spc="49" dirty="0">
              <a:solidFill>
                <a:srgbClr val="14110F"/>
              </a:solidFill>
              <a:latin typeface="Roboto"/>
            </a:endParaRPr>
          </a:p>
          <a:p>
            <a:pPr>
              <a:lnSpc>
                <a:spcPts val="3458"/>
              </a:lnSpc>
            </a:pPr>
            <a:r>
              <a:rPr lang="en-US" sz="2470" spc="49" dirty="0" err="1">
                <a:solidFill>
                  <a:srgbClr val="14110F"/>
                </a:solidFill>
                <a:latin typeface="Roboto"/>
              </a:rPr>
              <a:t>Uniwersytet</a:t>
            </a:r>
            <a:r>
              <a:rPr lang="en-US" sz="2470" spc="49" dirty="0">
                <a:solidFill>
                  <a:srgbClr val="14110F"/>
                </a:solidFill>
                <a:latin typeface="Roboto"/>
              </a:rPr>
              <a:t> </a:t>
            </a:r>
            <a:r>
              <a:rPr lang="en-US" sz="2470" spc="49" dirty="0" err="1">
                <a:solidFill>
                  <a:srgbClr val="14110F"/>
                </a:solidFill>
                <a:latin typeface="Roboto"/>
              </a:rPr>
              <a:t>Śląski</a:t>
            </a:r>
            <a:endParaRPr lang="en-US" sz="2470" spc="49" dirty="0">
              <a:solidFill>
                <a:srgbClr val="14110F"/>
              </a:solidFill>
              <a:latin typeface="Roboto"/>
            </a:endParaRPr>
          </a:p>
          <a:p>
            <a:pPr>
              <a:lnSpc>
                <a:spcPts val="3458"/>
              </a:lnSpc>
            </a:pPr>
            <a:r>
              <a:rPr lang="en-US" sz="2470" spc="49" dirty="0" err="1">
                <a:solidFill>
                  <a:srgbClr val="14110F"/>
                </a:solidFill>
                <a:latin typeface="Roboto"/>
              </a:rPr>
              <a:t>Instytut</a:t>
            </a:r>
            <a:r>
              <a:rPr lang="en-US" sz="2470" spc="49" dirty="0">
                <a:solidFill>
                  <a:srgbClr val="14110F"/>
                </a:solidFill>
                <a:latin typeface="Roboto"/>
              </a:rPr>
              <a:t> </a:t>
            </a:r>
            <a:r>
              <a:rPr lang="en-US" sz="2470" spc="49" dirty="0" err="1">
                <a:solidFill>
                  <a:srgbClr val="14110F"/>
                </a:solidFill>
                <a:latin typeface="Roboto"/>
              </a:rPr>
              <a:t>Ekologii</a:t>
            </a:r>
            <a:r>
              <a:rPr lang="en-US" sz="2470" spc="49" dirty="0">
                <a:solidFill>
                  <a:srgbClr val="14110F"/>
                </a:solidFill>
                <a:latin typeface="Roboto"/>
              </a:rPr>
              <a:t> </a:t>
            </a:r>
            <a:r>
              <a:rPr lang="en-US" sz="2470" spc="49" dirty="0" err="1">
                <a:solidFill>
                  <a:srgbClr val="14110F"/>
                </a:solidFill>
                <a:latin typeface="Roboto"/>
              </a:rPr>
              <a:t>Terenów</a:t>
            </a:r>
            <a:r>
              <a:rPr lang="en-US" sz="2470" spc="49" dirty="0">
                <a:solidFill>
                  <a:srgbClr val="14110F"/>
                </a:solidFill>
                <a:latin typeface="Roboto"/>
              </a:rPr>
              <a:t> </a:t>
            </a:r>
            <a:r>
              <a:rPr lang="en-US" sz="2470" spc="49" dirty="0" err="1">
                <a:solidFill>
                  <a:srgbClr val="14110F"/>
                </a:solidFill>
                <a:latin typeface="Roboto"/>
              </a:rPr>
              <a:t>Uprzemysłowionych</a:t>
            </a:r>
            <a:endParaRPr lang="en-US" sz="2470" spc="49" dirty="0">
              <a:solidFill>
                <a:srgbClr val="14110F"/>
              </a:solidFill>
              <a:latin typeface="Roboto"/>
            </a:endParaRPr>
          </a:p>
          <a:p>
            <a:pPr>
              <a:lnSpc>
                <a:spcPts val="3458"/>
              </a:lnSpc>
            </a:pPr>
            <a:endParaRPr lang="en-US" sz="2470" spc="49" dirty="0">
              <a:solidFill>
                <a:srgbClr val="14110F"/>
              </a:solidFill>
              <a:latin typeface="Roboto"/>
            </a:endParaRPr>
          </a:p>
          <a:p>
            <a:pPr>
              <a:lnSpc>
                <a:spcPts val="3359"/>
              </a:lnSpc>
            </a:pPr>
            <a:r>
              <a:rPr lang="en-US" sz="2400" spc="48" dirty="0" err="1">
                <a:solidFill>
                  <a:srgbClr val="14110F"/>
                </a:solidFill>
                <a:latin typeface="Roboto Bold"/>
              </a:rPr>
              <a:t>Badania</a:t>
            </a:r>
            <a:r>
              <a:rPr lang="en-US" sz="2400" spc="48" dirty="0">
                <a:solidFill>
                  <a:srgbClr val="14110F"/>
                </a:solidFill>
                <a:latin typeface="Roboto Bold"/>
              </a:rPr>
              <a:t> </a:t>
            </a:r>
            <a:r>
              <a:rPr lang="en-US" sz="2400" spc="48" dirty="0" err="1">
                <a:solidFill>
                  <a:srgbClr val="14110F"/>
                </a:solidFill>
                <a:latin typeface="Roboto Bold"/>
              </a:rPr>
              <a:t>prowadzone</a:t>
            </a:r>
            <a:r>
              <a:rPr lang="en-US" sz="2400" spc="48" dirty="0">
                <a:solidFill>
                  <a:srgbClr val="14110F"/>
                </a:solidFill>
                <a:latin typeface="Roboto Bold"/>
              </a:rPr>
              <a:t> </a:t>
            </a:r>
            <a:r>
              <a:rPr lang="en-US" sz="2400" spc="48" dirty="0" err="1">
                <a:solidFill>
                  <a:srgbClr val="14110F"/>
                </a:solidFill>
                <a:latin typeface="Roboto Bold"/>
              </a:rPr>
              <a:t>są</a:t>
            </a:r>
            <a:r>
              <a:rPr lang="en-US" sz="2400" spc="48" dirty="0">
                <a:solidFill>
                  <a:srgbClr val="14110F"/>
                </a:solidFill>
                <a:latin typeface="Roboto Bold"/>
              </a:rPr>
              <a:t> w </a:t>
            </a:r>
            <a:r>
              <a:rPr lang="en-US" sz="2400" spc="48" dirty="0" err="1">
                <a:solidFill>
                  <a:srgbClr val="14110F"/>
                </a:solidFill>
                <a:latin typeface="Roboto Bold"/>
              </a:rPr>
              <a:t>zakresie</a:t>
            </a:r>
            <a:r>
              <a:rPr lang="en-US" sz="2400" spc="48" dirty="0">
                <a:solidFill>
                  <a:srgbClr val="14110F"/>
                </a:solidFill>
                <a:latin typeface="Roboto Bold"/>
              </a:rPr>
              <a:t> </a:t>
            </a:r>
            <a:r>
              <a:rPr lang="en-US" sz="2400" spc="48" dirty="0" err="1">
                <a:solidFill>
                  <a:srgbClr val="14110F"/>
                </a:solidFill>
                <a:latin typeface="Roboto Bold"/>
              </a:rPr>
              <a:t>zgodności</a:t>
            </a:r>
            <a:r>
              <a:rPr lang="en-US" sz="2400" spc="48" dirty="0">
                <a:solidFill>
                  <a:srgbClr val="14110F"/>
                </a:solidFill>
                <a:latin typeface="Roboto Bold"/>
              </a:rPr>
              <a:t> z </a:t>
            </a:r>
            <a:r>
              <a:rPr lang="en-US" sz="2400" spc="48" dirty="0" err="1">
                <a:solidFill>
                  <a:srgbClr val="14110F"/>
                </a:solidFill>
                <a:latin typeface="Roboto Bold"/>
              </a:rPr>
              <a:t>normami</a:t>
            </a:r>
            <a:r>
              <a:rPr lang="en-US" sz="2400" spc="48" dirty="0">
                <a:solidFill>
                  <a:srgbClr val="14110F"/>
                </a:solidFill>
                <a:latin typeface="Roboto Bold"/>
              </a:rPr>
              <a:t> </a:t>
            </a:r>
          </a:p>
          <a:p>
            <a:pPr>
              <a:lnSpc>
                <a:spcPts val="3359"/>
              </a:lnSpc>
            </a:pPr>
            <a:r>
              <a:rPr lang="en-US" sz="2400" spc="48" dirty="0" err="1">
                <a:solidFill>
                  <a:srgbClr val="14110F"/>
                </a:solidFill>
                <a:latin typeface="Roboto Bold"/>
              </a:rPr>
              <a:t>obowiązującymi</a:t>
            </a:r>
            <a:r>
              <a:rPr lang="en-US" sz="2400" spc="48" dirty="0">
                <a:solidFill>
                  <a:srgbClr val="14110F"/>
                </a:solidFill>
                <a:latin typeface="Roboto Bold"/>
              </a:rPr>
              <a:t> </a:t>
            </a:r>
            <a:r>
              <a:rPr lang="en-US" sz="2400" spc="48" dirty="0" err="1">
                <a:solidFill>
                  <a:srgbClr val="14110F"/>
                </a:solidFill>
                <a:latin typeface="Roboto Bold"/>
              </a:rPr>
              <a:t>na</a:t>
            </a:r>
            <a:r>
              <a:rPr lang="en-US" sz="2400" spc="48" dirty="0">
                <a:solidFill>
                  <a:srgbClr val="14110F"/>
                </a:solidFill>
                <a:latin typeface="Roboto Bold"/>
              </a:rPr>
              <a:t> </a:t>
            </a:r>
            <a:r>
              <a:rPr lang="en-US" sz="2400" spc="48" dirty="0" err="1">
                <a:solidFill>
                  <a:srgbClr val="14110F"/>
                </a:solidFill>
                <a:latin typeface="Roboto Bold"/>
              </a:rPr>
              <a:t>terenie</a:t>
            </a:r>
            <a:r>
              <a:rPr lang="en-US" sz="2400" spc="48" dirty="0">
                <a:solidFill>
                  <a:srgbClr val="14110F"/>
                </a:solidFill>
                <a:latin typeface="Roboto Bold"/>
              </a:rPr>
              <a:t> EU</a:t>
            </a:r>
          </a:p>
          <a:p>
            <a:pPr marL="342900" lvl="0" indent="-342900">
              <a:lnSpc>
                <a:spcPct val="105000"/>
              </a:lnSpc>
              <a:buFont typeface="Arial" panose="020B0604020202020204" pitchFamily="34" charset="0"/>
              <a:buChar char="●"/>
            </a:pPr>
            <a:r>
              <a:rPr lang="pl-PL" sz="1800" b="1" u="none" strike="noStrike" kern="100" dirty="0">
                <a:effectLst/>
                <a:latin typeface="Arial" panose="020B0604020202020204" pitchFamily="34" charset="0"/>
                <a:ea typeface="Arial" panose="020B0604020202020204" pitchFamily="34" charset="0"/>
              </a:rPr>
              <a:t>LVD 2014/35/UE</a:t>
            </a:r>
            <a:r>
              <a:rPr lang="pl-PL" sz="1800" u="none" strike="noStrike" kern="100" dirty="0">
                <a:effectLst/>
                <a:latin typeface="Arial" panose="020B0604020202020204" pitchFamily="34" charset="0"/>
                <a:ea typeface="Arial" panose="020B0604020202020204" pitchFamily="34" charset="0"/>
              </a:rPr>
              <a:t> - Niskonapięciowe wyroby elektryczne /</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Low</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Voltage</a:t>
            </a:r>
            <a:r>
              <a:rPr lang="pl-PL" sz="1800" i="1" u="none" strike="noStrike" kern="100" dirty="0">
                <a:effectLst/>
                <a:latin typeface="Arial" panose="020B0604020202020204" pitchFamily="34" charset="0"/>
                <a:ea typeface="Arial" panose="020B0604020202020204" pitchFamily="34" charset="0"/>
              </a:rPr>
              <a:t> Directive</a:t>
            </a:r>
            <a:endParaRPr lang="pl-PL" sz="1800" u="none" strike="noStrike" kern="100" dirty="0">
              <a:effectLst/>
              <a:latin typeface="Times New Roman" panose="02020603050405020304" pitchFamily="18" charset="0"/>
              <a:ea typeface="Times New Roman" panose="02020603050405020304" pitchFamily="18" charset="0"/>
            </a:endParaRPr>
          </a:p>
          <a:p>
            <a:pPr marL="342900" lvl="0" indent="-342900">
              <a:lnSpc>
                <a:spcPct val="105000"/>
              </a:lnSpc>
              <a:buFont typeface="Arial" panose="020B0604020202020204" pitchFamily="34" charset="0"/>
              <a:buChar char="●"/>
            </a:pPr>
            <a:r>
              <a:rPr lang="pl-PL" sz="1800" b="1" u="none" strike="noStrike" kern="100" dirty="0">
                <a:effectLst/>
                <a:latin typeface="Arial" panose="020B0604020202020204" pitchFamily="34" charset="0"/>
                <a:ea typeface="Arial" panose="020B0604020202020204" pitchFamily="34" charset="0"/>
              </a:rPr>
              <a:t>2014/30/UE </a:t>
            </a:r>
            <a:r>
              <a:rPr lang="pl-PL" sz="1800" u="none" strike="noStrike" kern="100" dirty="0">
                <a:effectLst/>
                <a:latin typeface="Arial" panose="020B0604020202020204" pitchFamily="34" charset="0"/>
                <a:ea typeface="Arial" panose="020B0604020202020204" pitchFamily="34" charset="0"/>
              </a:rPr>
              <a:t>- Kompatybilność Elektromagnetyczna /</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ElectroMagnetic</a:t>
            </a:r>
            <a:r>
              <a:rPr lang="pl-PL" sz="1800" i="1" u="none" strike="noStrike" kern="100" dirty="0">
                <a:effectLst/>
                <a:latin typeface="Arial" panose="020B0604020202020204" pitchFamily="34" charset="0"/>
                <a:ea typeface="Arial" panose="020B0604020202020204" pitchFamily="34" charset="0"/>
              </a:rPr>
              <a:t> Compatibility Directive</a:t>
            </a:r>
            <a:endParaRPr lang="pl-PL" sz="1800" u="none" strike="noStrike" kern="100" dirty="0">
              <a:effectLst/>
              <a:latin typeface="Times New Roman" panose="02020603050405020304" pitchFamily="18" charset="0"/>
              <a:ea typeface="Times New Roman" panose="02020603050405020304" pitchFamily="18" charset="0"/>
            </a:endParaRPr>
          </a:p>
          <a:p>
            <a:pPr marL="342900" lvl="0" indent="-342900">
              <a:lnSpc>
                <a:spcPct val="105000"/>
              </a:lnSpc>
              <a:buFont typeface="Arial" panose="020B0604020202020204" pitchFamily="34" charset="0"/>
              <a:buChar char="●"/>
            </a:pPr>
            <a:r>
              <a:rPr lang="pl-PL" sz="1800" b="1" u="none" strike="noStrike" kern="100" dirty="0">
                <a:effectLst/>
                <a:latin typeface="Arial" panose="020B0604020202020204" pitchFamily="34" charset="0"/>
                <a:ea typeface="Arial" panose="020B0604020202020204" pitchFamily="34" charset="0"/>
              </a:rPr>
              <a:t>2015/863/EU</a:t>
            </a:r>
            <a:r>
              <a:rPr lang="pl-PL" sz="1800" u="none" strike="noStrike" kern="100" dirty="0">
                <a:effectLst/>
                <a:latin typeface="Arial" panose="020B0604020202020204" pitchFamily="34" charset="0"/>
                <a:ea typeface="Arial" panose="020B0604020202020204" pitchFamily="34" charset="0"/>
              </a:rPr>
              <a:t> - Ograniczenie stosowania niektórych niebezpiecznych substancji w sprzęcie elektrycznym i elektronicznym / </a:t>
            </a:r>
            <a:r>
              <a:rPr lang="pl-PL" sz="1800" i="1" u="none" strike="noStrike" kern="100" dirty="0" err="1">
                <a:effectLst/>
                <a:latin typeface="Arial" panose="020B0604020202020204" pitchFamily="34" charset="0"/>
                <a:ea typeface="Arial" panose="020B0604020202020204" pitchFamily="34" charset="0"/>
              </a:rPr>
              <a:t>Restriction</a:t>
            </a:r>
            <a:r>
              <a:rPr lang="pl-PL" sz="1800" i="1" u="none" strike="noStrike" kern="100" dirty="0">
                <a:effectLst/>
                <a:latin typeface="Arial" panose="020B0604020202020204" pitchFamily="34" charset="0"/>
                <a:ea typeface="Arial" panose="020B0604020202020204" pitchFamily="34" charset="0"/>
              </a:rPr>
              <a:t> of the </a:t>
            </a:r>
            <a:r>
              <a:rPr lang="pl-PL" sz="1800" i="1" u="none" strike="noStrike" kern="100" dirty="0" err="1">
                <a:effectLst/>
                <a:latin typeface="Arial" panose="020B0604020202020204" pitchFamily="34" charset="0"/>
                <a:ea typeface="Arial" panose="020B0604020202020204" pitchFamily="34" charset="0"/>
              </a:rPr>
              <a:t>use</a:t>
            </a:r>
            <a:r>
              <a:rPr lang="pl-PL" sz="1800" i="1" u="none" strike="noStrike" kern="100" dirty="0">
                <a:effectLst/>
                <a:latin typeface="Arial" panose="020B0604020202020204" pitchFamily="34" charset="0"/>
                <a:ea typeface="Arial" panose="020B0604020202020204" pitchFamily="34" charset="0"/>
              </a:rPr>
              <a:t> of </a:t>
            </a:r>
            <a:r>
              <a:rPr lang="pl-PL" sz="1800" i="1" u="none" strike="noStrike" kern="100" dirty="0" err="1">
                <a:effectLst/>
                <a:latin typeface="Arial" panose="020B0604020202020204" pitchFamily="34" charset="0"/>
                <a:ea typeface="Arial" panose="020B0604020202020204" pitchFamily="34" charset="0"/>
              </a:rPr>
              <a:t>certain</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hazardous</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substances</a:t>
            </a:r>
            <a:r>
              <a:rPr lang="pl-PL" sz="1800" i="1" u="none" strike="noStrike" kern="100" dirty="0">
                <a:effectLst/>
                <a:latin typeface="Arial" panose="020B0604020202020204" pitchFamily="34" charset="0"/>
                <a:ea typeface="Arial" panose="020B0604020202020204" pitchFamily="34" charset="0"/>
              </a:rPr>
              <a:t> in </a:t>
            </a:r>
            <a:r>
              <a:rPr lang="pl-PL" sz="1800" i="1" u="none" strike="noStrike" kern="100" dirty="0" err="1">
                <a:effectLst/>
                <a:latin typeface="Arial" panose="020B0604020202020204" pitchFamily="34" charset="0"/>
                <a:ea typeface="Arial" panose="020B0604020202020204" pitchFamily="34" charset="0"/>
              </a:rPr>
              <a:t>electrical</a:t>
            </a:r>
            <a:r>
              <a:rPr lang="pl-PL" sz="1800" i="1" u="none" strike="noStrike" kern="100" dirty="0">
                <a:effectLst/>
                <a:latin typeface="Arial" panose="020B0604020202020204" pitchFamily="34" charset="0"/>
                <a:ea typeface="Arial" panose="020B0604020202020204" pitchFamily="34" charset="0"/>
              </a:rPr>
              <a:t> and </a:t>
            </a:r>
            <a:r>
              <a:rPr lang="pl-PL" sz="1800" i="1" u="none" strike="noStrike" kern="100" dirty="0" err="1">
                <a:effectLst/>
                <a:latin typeface="Arial" panose="020B0604020202020204" pitchFamily="34" charset="0"/>
                <a:ea typeface="Arial" panose="020B0604020202020204" pitchFamily="34" charset="0"/>
              </a:rPr>
              <a:t>electronic</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equipment</a:t>
            </a:r>
            <a:endParaRPr lang="pl-PL" sz="1800" u="none" strike="noStrike" kern="100" dirty="0">
              <a:effectLst/>
              <a:latin typeface="Times New Roman" panose="02020603050405020304" pitchFamily="18" charset="0"/>
              <a:ea typeface="Times New Roman" panose="02020603050405020304" pitchFamily="18" charset="0"/>
            </a:endParaRPr>
          </a:p>
          <a:p>
            <a:pPr marL="342900" lvl="0" indent="-342900">
              <a:lnSpc>
                <a:spcPct val="105000"/>
              </a:lnSpc>
              <a:buFont typeface="Arial" panose="020B0604020202020204" pitchFamily="34" charset="0"/>
              <a:buChar char="●"/>
            </a:pPr>
            <a:r>
              <a:rPr lang="pl-PL" sz="1800" b="1" u="none" strike="noStrike" kern="100" dirty="0">
                <a:effectLst/>
                <a:latin typeface="Arial" panose="020B0604020202020204" pitchFamily="34" charset="0"/>
                <a:ea typeface="Arial" panose="020B0604020202020204" pitchFamily="34" charset="0"/>
              </a:rPr>
              <a:t>2009/125/WE</a:t>
            </a:r>
            <a:r>
              <a:rPr lang="pl-PL" sz="1800" u="none" strike="noStrike" kern="100" dirty="0">
                <a:effectLst/>
                <a:latin typeface="Arial" panose="020B0604020202020204" pitchFamily="34" charset="0"/>
                <a:ea typeface="Arial" panose="020B0604020202020204" pitchFamily="34" charset="0"/>
              </a:rPr>
              <a:t> - Ograniczenie stosowania niektórych niebezpiecznych substancji w sprzęcie elektrycznym i elektronicznym / </a:t>
            </a:r>
            <a:r>
              <a:rPr lang="pl-PL" sz="1800" i="1" u="none" strike="noStrike" kern="100" dirty="0" err="1">
                <a:effectLst/>
                <a:latin typeface="Arial" panose="020B0604020202020204" pitchFamily="34" charset="0"/>
                <a:ea typeface="Arial" panose="020B0604020202020204" pitchFamily="34" charset="0"/>
              </a:rPr>
              <a:t>Restriction</a:t>
            </a:r>
            <a:r>
              <a:rPr lang="pl-PL" sz="1800" i="1" u="none" strike="noStrike" kern="100" dirty="0">
                <a:effectLst/>
                <a:latin typeface="Arial" panose="020B0604020202020204" pitchFamily="34" charset="0"/>
                <a:ea typeface="Arial" panose="020B0604020202020204" pitchFamily="34" charset="0"/>
              </a:rPr>
              <a:t> of the </a:t>
            </a:r>
            <a:r>
              <a:rPr lang="pl-PL" sz="1800" i="1" u="none" strike="noStrike" kern="100" dirty="0" err="1">
                <a:effectLst/>
                <a:latin typeface="Arial" panose="020B0604020202020204" pitchFamily="34" charset="0"/>
                <a:ea typeface="Arial" panose="020B0604020202020204" pitchFamily="34" charset="0"/>
              </a:rPr>
              <a:t>use</a:t>
            </a:r>
            <a:r>
              <a:rPr lang="pl-PL" sz="1800" i="1" u="none" strike="noStrike" kern="100" dirty="0">
                <a:effectLst/>
                <a:latin typeface="Arial" panose="020B0604020202020204" pitchFamily="34" charset="0"/>
                <a:ea typeface="Arial" panose="020B0604020202020204" pitchFamily="34" charset="0"/>
              </a:rPr>
              <a:t> of </a:t>
            </a:r>
            <a:r>
              <a:rPr lang="pl-PL" sz="1800" i="1" u="none" strike="noStrike" kern="100" dirty="0" err="1">
                <a:effectLst/>
                <a:latin typeface="Arial" panose="020B0604020202020204" pitchFamily="34" charset="0"/>
                <a:ea typeface="Arial" panose="020B0604020202020204" pitchFamily="34" charset="0"/>
              </a:rPr>
              <a:t>certain</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hazardous</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substances</a:t>
            </a:r>
            <a:r>
              <a:rPr lang="pl-PL" sz="1800" i="1" u="none" strike="noStrike" kern="100" dirty="0">
                <a:effectLst/>
                <a:latin typeface="Arial" panose="020B0604020202020204" pitchFamily="34" charset="0"/>
                <a:ea typeface="Arial" panose="020B0604020202020204" pitchFamily="34" charset="0"/>
              </a:rPr>
              <a:t> in </a:t>
            </a:r>
            <a:r>
              <a:rPr lang="pl-PL" sz="1800" i="1" u="none" strike="noStrike" kern="100" dirty="0" err="1">
                <a:effectLst/>
                <a:latin typeface="Arial" panose="020B0604020202020204" pitchFamily="34" charset="0"/>
                <a:ea typeface="Arial" panose="020B0604020202020204" pitchFamily="34" charset="0"/>
              </a:rPr>
              <a:t>electrical</a:t>
            </a:r>
            <a:r>
              <a:rPr lang="pl-PL" sz="1800" i="1" u="none" strike="noStrike" kern="100" dirty="0">
                <a:effectLst/>
                <a:latin typeface="Arial" panose="020B0604020202020204" pitchFamily="34" charset="0"/>
                <a:ea typeface="Arial" panose="020B0604020202020204" pitchFamily="34" charset="0"/>
              </a:rPr>
              <a:t> and </a:t>
            </a:r>
            <a:r>
              <a:rPr lang="pl-PL" sz="1800" i="1" u="none" strike="noStrike" kern="100" dirty="0" err="1">
                <a:effectLst/>
                <a:latin typeface="Arial" panose="020B0604020202020204" pitchFamily="34" charset="0"/>
                <a:ea typeface="Arial" panose="020B0604020202020204" pitchFamily="34" charset="0"/>
              </a:rPr>
              <a:t>electronic</a:t>
            </a:r>
            <a:r>
              <a:rPr lang="pl-PL" sz="1800" i="1" u="none" strike="noStrike" kern="100" dirty="0">
                <a:effectLst/>
                <a:latin typeface="Arial" panose="020B0604020202020204" pitchFamily="34" charset="0"/>
                <a:ea typeface="Arial" panose="020B0604020202020204" pitchFamily="34" charset="0"/>
              </a:rPr>
              <a:t> </a:t>
            </a:r>
            <a:r>
              <a:rPr lang="pl-PL" sz="1800" i="1" u="none" strike="noStrike" kern="100" dirty="0" err="1">
                <a:effectLst/>
                <a:latin typeface="Arial" panose="020B0604020202020204" pitchFamily="34" charset="0"/>
                <a:ea typeface="Arial" panose="020B0604020202020204" pitchFamily="34" charset="0"/>
              </a:rPr>
              <a:t>equipment</a:t>
            </a:r>
            <a:endParaRPr lang="pl-PL" sz="1800" u="none" strike="noStrike" kern="100" dirty="0">
              <a:effectLst/>
              <a:latin typeface="Times New Roman" panose="02020603050405020304" pitchFamily="18" charset="0"/>
              <a:ea typeface="Times New Roman" panose="02020603050405020304" pitchFamily="18" charset="0"/>
            </a:endParaRPr>
          </a:p>
          <a:p>
            <a:pPr>
              <a:lnSpc>
                <a:spcPts val="3458"/>
              </a:lnSpc>
            </a:pPr>
            <a:endParaRPr lang="en-US" sz="1800" spc="36" dirty="0">
              <a:solidFill>
                <a:srgbClr val="14110F"/>
              </a:solidFill>
              <a:latin typeface="Roboto"/>
            </a:endParaRPr>
          </a:p>
          <a:p>
            <a:pPr>
              <a:lnSpc>
                <a:spcPts val="3178"/>
              </a:lnSpc>
            </a:pPr>
            <a:endParaRPr lang="en-US" sz="1800" spc="36" dirty="0">
              <a:solidFill>
                <a:srgbClr val="14110F"/>
              </a:solidFill>
              <a:latin typeface="Roboto"/>
            </a:endParaRPr>
          </a:p>
          <a:p>
            <a:pPr>
              <a:lnSpc>
                <a:spcPts val="3178"/>
              </a:lnSpc>
            </a:pPr>
            <a:endParaRPr lang="en-US" sz="1800" spc="36" dirty="0">
              <a:solidFill>
                <a:srgbClr val="14110F"/>
              </a:solidFill>
              <a:latin typeface="Roboto"/>
            </a:endParaRPr>
          </a:p>
          <a:p>
            <a:pPr>
              <a:lnSpc>
                <a:spcPts val="3178"/>
              </a:lnSpc>
            </a:pPr>
            <a:r>
              <a:rPr lang="en-US" sz="2270" spc="45" dirty="0">
                <a:solidFill>
                  <a:srgbClr val="14110F"/>
                </a:solidFill>
                <a:latin typeface="Roboto"/>
              </a:rPr>
              <a:t>.</a:t>
            </a:r>
          </a:p>
        </p:txBody>
      </p:sp>
      <p:sp>
        <p:nvSpPr>
          <p:cNvPr id="7" name="TextBox 7"/>
          <p:cNvSpPr txBox="1"/>
          <p:nvPr/>
        </p:nvSpPr>
        <p:spPr>
          <a:xfrm>
            <a:off x="574858" y="1652370"/>
            <a:ext cx="9807307" cy="1870710"/>
          </a:xfrm>
          <a:prstGeom prst="rect">
            <a:avLst/>
          </a:prstGeom>
        </p:spPr>
        <p:txBody>
          <a:bodyPr lIns="0" tIns="0" rIns="0" bIns="0" rtlCol="0" anchor="t">
            <a:spAutoFit/>
          </a:bodyPr>
          <a:lstStyle/>
          <a:p>
            <a:pPr marL="0" lvl="0" indent="0" algn="l">
              <a:lnSpc>
                <a:spcPts val="7410"/>
              </a:lnSpc>
              <a:spcBef>
                <a:spcPct val="0"/>
              </a:spcBef>
            </a:pPr>
            <a:r>
              <a:rPr lang="en-US" sz="5700" spc="-57">
                <a:solidFill>
                  <a:srgbClr val="14110F"/>
                </a:solidFill>
                <a:latin typeface="Roboto"/>
              </a:rPr>
              <a:t>Współpraca z uczelniami </a:t>
            </a:r>
          </a:p>
          <a:p>
            <a:pPr marL="0" lvl="0" indent="0" algn="l">
              <a:lnSpc>
                <a:spcPts val="7410"/>
              </a:lnSpc>
              <a:spcBef>
                <a:spcPct val="0"/>
              </a:spcBef>
            </a:pPr>
            <a:r>
              <a:rPr lang="en-US" sz="5700" spc="-57">
                <a:solidFill>
                  <a:srgbClr val="14110F"/>
                </a:solidFill>
                <a:latin typeface="Roboto"/>
              </a:rPr>
              <a:t>i instytutami badawczymi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B611AE16-AB62-5B52-598E-4BD6FB8BD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6677" y="4585216"/>
            <a:ext cx="4094527" cy="230832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0" y="0"/>
            <a:ext cx="6330934" cy="10287000"/>
          </a:xfrm>
          <a:prstGeom prst="rect">
            <a:avLst/>
          </a:prstGeom>
          <a:solidFill>
            <a:srgbClr val="105F8C"/>
          </a:solidFill>
        </p:spPr>
      </p:sp>
      <p:grpSp>
        <p:nvGrpSpPr>
          <p:cNvPr id="4" name="Group 4"/>
          <p:cNvGrpSpPr/>
          <p:nvPr/>
        </p:nvGrpSpPr>
        <p:grpSpPr>
          <a:xfrm>
            <a:off x="8285250" y="1243198"/>
            <a:ext cx="9735062" cy="7359502"/>
            <a:chOff x="0" y="266670"/>
            <a:chExt cx="12980082" cy="9812669"/>
          </a:xfrm>
        </p:grpSpPr>
        <p:sp>
          <p:nvSpPr>
            <p:cNvPr id="5" name="TextBox 5"/>
            <p:cNvSpPr txBox="1"/>
            <p:nvPr/>
          </p:nvSpPr>
          <p:spPr>
            <a:xfrm>
              <a:off x="0" y="2077149"/>
              <a:ext cx="12980082" cy="8002190"/>
            </a:xfrm>
            <a:prstGeom prst="rect">
              <a:avLst/>
            </a:prstGeom>
          </p:spPr>
          <p:txBody>
            <a:bodyPr lIns="0" tIns="0" rIns="0" bIns="0" rtlCol="0" anchor="t">
              <a:spAutoFit/>
            </a:bodyPr>
            <a:lstStyle/>
            <a:p>
              <a:pPr>
                <a:lnSpc>
                  <a:spcPts val="3360"/>
                </a:lnSpc>
              </a:pPr>
              <a:r>
                <a:rPr lang="en-US" sz="2400" spc="48" dirty="0" err="1">
                  <a:solidFill>
                    <a:srgbClr val="14110F"/>
                  </a:solidFill>
                  <a:latin typeface="Roboto Bold"/>
                </a:rPr>
                <a:t>Budowa</a:t>
              </a:r>
              <a:r>
                <a:rPr lang="en-US" sz="2400" spc="48" dirty="0">
                  <a:solidFill>
                    <a:srgbClr val="14110F"/>
                  </a:solidFill>
                  <a:latin typeface="Roboto Bold"/>
                </a:rPr>
                <a:t> </a:t>
              </a:r>
              <a:r>
                <a:rPr lang="en-US" sz="2400" spc="48" dirty="0" err="1">
                  <a:solidFill>
                    <a:srgbClr val="14110F"/>
                  </a:solidFill>
                  <a:latin typeface="Roboto Bold"/>
                </a:rPr>
                <a:t>oprawy</a:t>
              </a:r>
              <a:r>
                <a:rPr lang="en-US" sz="2400" spc="48" dirty="0">
                  <a:solidFill>
                    <a:srgbClr val="14110F"/>
                  </a:solidFill>
                  <a:latin typeface="Roboto Bold"/>
                </a:rPr>
                <a:t> LED:</a:t>
              </a:r>
            </a:p>
            <a:p>
              <a:pPr marL="518160" lvl="1" indent="-259080">
                <a:lnSpc>
                  <a:spcPts val="3360"/>
                </a:lnSpc>
                <a:buFont typeface="Arial"/>
                <a:buChar char="•"/>
              </a:pPr>
              <a:r>
                <a:rPr lang="en-US" sz="2400" spc="48" dirty="0" err="1">
                  <a:solidFill>
                    <a:srgbClr val="14110F"/>
                  </a:solidFill>
                  <a:latin typeface="Roboto"/>
                </a:rPr>
                <a:t>Diody</a:t>
              </a:r>
              <a:r>
                <a:rPr lang="en-US" sz="2400" spc="48" dirty="0">
                  <a:solidFill>
                    <a:srgbClr val="14110F"/>
                  </a:solidFill>
                  <a:latin typeface="Roboto"/>
                </a:rPr>
                <a:t> LED: Nichia, </a:t>
              </a:r>
              <a:r>
                <a:rPr lang="en-US" sz="2400" spc="48" dirty="0" err="1">
                  <a:solidFill>
                    <a:srgbClr val="14110F"/>
                  </a:solidFill>
                  <a:latin typeface="Roboto"/>
                </a:rPr>
                <a:t>LumiLed’s</a:t>
              </a:r>
              <a:r>
                <a:rPr lang="pl-PL" sz="2400" spc="48" dirty="0">
                  <a:solidFill>
                    <a:srgbClr val="14110F"/>
                  </a:solidFill>
                  <a:latin typeface="Roboto"/>
                </a:rPr>
                <a:t>,</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Układ</a:t>
              </a:r>
              <a:r>
                <a:rPr lang="en-US" sz="2400" spc="48" dirty="0">
                  <a:solidFill>
                    <a:srgbClr val="14110F"/>
                  </a:solidFill>
                  <a:latin typeface="Roboto"/>
                </a:rPr>
                <a:t> </a:t>
              </a:r>
              <a:r>
                <a:rPr lang="en-US" sz="2400" spc="48" dirty="0" err="1">
                  <a:solidFill>
                    <a:srgbClr val="14110F"/>
                  </a:solidFill>
                  <a:latin typeface="Roboto"/>
                </a:rPr>
                <a:t>zasilający</a:t>
              </a:r>
              <a:r>
                <a:rPr lang="pl-PL" sz="2400" spc="48" dirty="0">
                  <a:solidFill>
                    <a:srgbClr val="14110F"/>
                  </a:solidFill>
                  <a:latin typeface="Roboto"/>
                </a:rPr>
                <a:t> m.in. </a:t>
              </a:r>
              <a:r>
                <a:rPr lang="en-US" sz="2400" spc="48" dirty="0" err="1">
                  <a:solidFill>
                    <a:srgbClr val="14110F"/>
                  </a:solidFill>
                  <a:latin typeface="Roboto"/>
                </a:rPr>
                <a:t>MeanWell</a:t>
              </a:r>
              <a:r>
                <a:rPr lang="en-US" sz="2400" spc="48" dirty="0">
                  <a:solidFill>
                    <a:srgbClr val="14110F"/>
                  </a:solidFill>
                  <a:latin typeface="Roboto"/>
                </a:rPr>
                <a:t>, </a:t>
              </a:r>
              <a:r>
                <a:rPr lang="en-US" sz="2400" spc="48" dirty="0" err="1">
                  <a:solidFill>
                    <a:srgbClr val="14110F"/>
                  </a:solidFill>
                  <a:latin typeface="Roboto"/>
                </a:rPr>
                <a:t>Rubycon</a:t>
              </a:r>
              <a:r>
                <a:rPr lang="pl-PL" sz="2400" spc="48" dirty="0">
                  <a:solidFill>
                    <a:srgbClr val="14110F"/>
                  </a:solidFill>
                  <a:latin typeface="Roboto"/>
                </a:rPr>
                <a:t>,</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Układ</a:t>
              </a:r>
              <a:r>
                <a:rPr lang="en-US" sz="2400" spc="48" dirty="0">
                  <a:solidFill>
                    <a:srgbClr val="14110F"/>
                  </a:solidFill>
                  <a:latin typeface="Roboto"/>
                </a:rPr>
                <a:t> </a:t>
              </a:r>
              <a:r>
                <a:rPr lang="en-US" sz="2400" spc="48" dirty="0" err="1">
                  <a:solidFill>
                    <a:srgbClr val="14110F"/>
                  </a:solidFill>
                  <a:latin typeface="Roboto"/>
                </a:rPr>
                <a:t>odprowadzenia</a:t>
              </a:r>
              <a:r>
                <a:rPr lang="en-US" sz="2400" spc="48" dirty="0">
                  <a:solidFill>
                    <a:srgbClr val="14110F"/>
                  </a:solidFill>
                  <a:latin typeface="Roboto"/>
                </a:rPr>
                <a:t> </a:t>
              </a:r>
              <a:r>
                <a:rPr lang="en-US" sz="2400" spc="48" dirty="0" err="1">
                  <a:solidFill>
                    <a:srgbClr val="14110F"/>
                  </a:solidFill>
                  <a:latin typeface="Roboto"/>
                </a:rPr>
                <a:t>ciepła</a:t>
              </a:r>
              <a:r>
                <a:rPr lang="pl-PL" sz="2400" spc="48" dirty="0">
                  <a:solidFill>
                    <a:srgbClr val="14110F"/>
                  </a:solidFill>
                  <a:latin typeface="Roboto"/>
                </a:rPr>
                <a:t> (radiator)</a:t>
              </a:r>
              <a:endParaRPr lang="en-US" sz="2400" spc="48" dirty="0">
                <a:solidFill>
                  <a:srgbClr val="14110F"/>
                </a:solidFill>
                <a:latin typeface="Roboto"/>
              </a:endParaRPr>
            </a:p>
            <a:p>
              <a:pPr>
                <a:lnSpc>
                  <a:spcPts val="3360"/>
                </a:lnSpc>
              </a:pPr>
              <a:endParaRPr lang="en-US" sz="2400" spc="48" dirty="0">
                <a:solidFill>
                  <a:srgbClr val="14110F"/>
                </a:solidFill>
                <a:latin typeface="Roboto"/>
              </a:endParaRPr>
            </a:p>
            <a:p>
              <a:pPr>
                <a:lnSpc>
                  <a:spcPts val="3360"/>
                </a:lnSpc>
              </a:pPr>
              <a:r>
                <a:rPr lang="en-US" sz="2400" spc="48" dirty="0" err="1">
                  <a:solidFill>
                    <a:srgbClr val="14110F"/>
                  </a:solidFill>
                  <a:latin typeface="Roboto Bold"/>
                </a:rPr>
                <a:t>Podstawowe</a:t>
              </a:r>
              <a:r>
                <a:rPr lang="en-US" sz="2400" spc="48" dirty="0">
                  <a:solidFill>
                    <a:srgbClr val="14110F"/>
                  </a:solidFill>
                  <a:latin typeface="Roboto Bold"/>
                </a:rPr>
                <a:t> </a:t>
              </a:r>
              <a:r>
                <a:rPr lang="en-US" sz="2400" spc="48" dirty="0" err="1">
                  <a:solidFill>
                    <a:srgbClr val="14110F"/>
                  </a:solidFill>
                  <a:latin typeface="Roboto Bold"/>
                </a:rPr>
                <a:t>parametry</a:t>
              </a:r>
              <a:r>
                <a:rPr lang="en-US" sz="2400" spc="48" dirty="0">
                  <a:solidFill>
                    <a:srgbClr val="14110F"/>
                  </a:solidFill>
                  <a:latin typeface="Roboto Bold"/>
                </a:rPr>
                <a:t> </a:t>
              </a:r>
              <a:r>
                <a:rPr lang="en-US" sz="2400" spc="48" dirty="0" err="1">
                  <a:solidFill>
                    <a:srgbClr val="14110F"/>
                  </a:solidFill>
                  <a:latin typeface="Roboto Bold"/>
                </a:rPr>
                <a:t>mówiące</a:t>
              </a:r>
              <a:r>
                <a:rPr lang="en-US" sz="2400" spc="48" dirty="0">
                  <a:solidFill>
                    <a:srgbClr val="14110F"/>
                  </a:solidFill>
                  <a:latin typeface="Roboto Bold"/>
                </a:rPr>
                <a:t> o </a:t>
              </a:r>
              <a:r>
                <a:rPr lang="en-US" sz="2400" spc="48" dirty="0" err="1">
                  <a:solidFill>
                    <a:srgbClr val="14110F"/>
                  </a:solidFill>
                  <a:latin typeface="Roboto Bold"/>
                </a:rPr>
                <a:t>jakości</a:t>
              </a:r>
              <a:r>
                <a:rPr lang="en-US" sz="2400" spc="48" dirty="0">
                  <a:solidFill>
                    <a:srgbClr val="14110F"/>
                  </a:solidFill>
                  <a:latin typeface="Roboto Bold"/>
                </a:rPr>
                <a:t>:</a:t>
              </a:r>
            </a:p>
            <a:p>
              <a:pPr marL="518160" lvl="1" indent="-259080">
                <a:lnSpc>
                  <a:spcPts val="3360"/>
                </a:lnSpc>
                <a:buFont typeface="Arial"/>
                <a:buChar char="•"/>
              </a:pPr>
              <a:r>
                <a:rPr lang="en-US" sz="2400" spc="48" dirty="0" err="1">
                  <a:solidFill>
                    <a:srgbClr val="14110F"/>
                  </a:solidFill>
                  <a:latin typeface="Roboto"/>
                </a:rPr>
                <a:t>Pobór</a:t>
              </a:r>
              <a:r>
                <a:rPr lang="en-US" sz="2400" spc="48" dirty="0">
                  <a:solidFill>
                    <a:srgbClr val="14110F"/>
                  </a:solidFill>
                  <a:latin typeface="Roboto"/>
                </a:rPr>
                <a:t> </a:t>
              </a:r>
              <a:r>
                <a:rPr lang="en-US" sz="2400" spc="48" dirty="0" err="1">
                  <a:solidFill>
                    <a:srgbClr val="14110F"/>
                  </a:solidFill>
                  <a:latin typeface="Roboto"/>
                </a:rPr>
                <a:t>mocy</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Strumień</a:t>
              </a:r>
              <a:r>
                <a:rPr lang="en-US" sz="2400" spc="48" dirty="0">
                  <a:solidFill>
                    <a:srgbClr val="14110F"/>
                  </a:solidFill>
                  <a:latin typeface="Roboto"/>
                </a:rPr>
                <a:t> </a:t>
              </a:r>
              <a:r>
                <a:rPr lang="en-US" sz="2400" spc="48" dirty="0" err="1">
                  <a:solidFill>
                    <a:srgbClr val="14110F"/>
                  </a:solidFill>
                  <a:latin typeface="Roboto"/>
                </a:rPr>
                <a:t>świetlny</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Wskaźnik</a:t>
              </a:r>
              <a:r>
                <a:rPr lang="en-US" sz="2400" spc="48" dirty="0">
                  <a:solidFill>
                    <a:srgbClr val="14110F"/>
                  </a:solidFill>
                  <a:latin typeface="Roboto"/>
                </a:rPr>
                <a:t> </a:t>
              </a:r>
              <a:r>
                <a:rPr lang="en-US" sz="2400" spc="48" dirty="0" err="1">
                  <a:solidFill>
                    <a:srgbClr val="14110F"/>
                  </a:solidFill>
                  <a:latin typeface="Roboto"/>
                </a:rPr>
                <a:t>oddawania</a:t>
              </a:r>
              <a:r>
                <a:rPr lang="en-US" sz="2400" spc="48" dirty="0">
                  <a:solidFill>
                    <a:srgbClr val="14110F"/>
                  </a:solidFill>
                  <a:latin typeface="Roboto"/>
                </a:rPr>
                <a:t> </a:t>
              </a:r>
              <a:r>
                <a:rPr lang="en-US" sz="2400" spc="48" dirty="0" err="1">
                  <a:solidFill>
                    <a:srgbClr val="14110F"/>
                  </a:solidFill>
                  <a:latin typeface="Roboto"/>
                </a:rPr>
                <a:t>barw</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Temperatura</a:t>
              </a:r>
              <a:r>
                <a:rPr lang="en-US" sz="2400" spc="48" dirty="0">
                  <a:solidFill>
                    <a:srgbClr val="14110F"/>
                  </a:solidFill>
                  <a:latin typeface="Roboto"/>
                </a:rPr>
                <a:t> </a:t>
              </a:r>
              <a:r>
                <a:rPr lang="en-US" sz="2400" spc="48" dirty="0" err="1">
                  <a:solidFill>
                    <a:srgbClr val="14110F"/>
                  </a:solidFill>
                  <a:latin typeface="Roboto"/>
                </a:rPr>
                <a:t>barwowa</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Kąt</a:t>
              </a:r>
              <a:r>
                <a:rPr lang="en-US" sz="2400" spc="48" dirty="0">
                  <a:solidFill>
                    <a:srgbClr val="14110F"/>
                  </a:solidFill>
                  <a:latin typeface="Roboto"/>
                </a:rPr>
                <a:t> </a:t>
              </a:r>
              <a:r>
                <a:rPr lang="en-US" sz="2400" spc="48" dirty="0" err="1">
                  <a:solidFill>
                    <a:srgbClr val="14110F"/>
                  </a:solidFill>
                  <a:latin typeface="Roboto"/>
                </a:rPr>
                <a:t>rozsyłu</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Klasa</a:t>
              </a:r>
              <a:r>
                <a:rPr lang="en-US" sz="2400" spc="48" dirty="0">
                  <a:solidFill>
                    <a:srgbClr val="14110F"/>
                  </a:solidFill>
                  <a:latin typeface="Roboto"/>
                </a:rPr>
                <a:t> </a:t>
              </a:r>
              <a:r>
                <a:rPr lang="en-US" sz="2400" spc="48" dirty="0" err="1">
                  <a:solidFill>
                    <a:srgbClr val="14110F"/>
                  </a:solidFill>
                  <a:latin typeface="Roboto"/>
                </a:rPr>
                <a:t>szczelności</a:t>
              </a:r>
              <a:endParaRPr lang="en-US" sz="2400" spc="48" dirty="0">
                <a:solidFill>
                  <a:srgbClr val="14110F"/>
                </a:solidFill>
                <a:latin typeface="Roboto"/>
              </a:endParaRPr>
            </a:p>
            <a:p>
              <a:pPr marL="518160" lvl="1" indent="-259080">
                <a:lnSpc>
                  <a:spcPts val="3360"/>
                </a:lnSpc>
                <a:buFont typeface="Arial"/>
                <a:buChar char="•"/>
              </a:pPr>
              <a:r>
                <a:rPr lang="en-US" sz="2400" spc="48" dirty="0" err="1">
                  <a:solidFill>
                    <a:srgbClr val="14110F"/>
                  </a:solidFill>
                  <a:latin typeface="Roboto"/>
                </a:rPr>
                <a:t>Temperatura</a:t>
              </a:r>
              <a:r>
                <a:rPr lang="en-US" sz="2400" spc="48" dirty="0">
                  <a:solidFill>
                    <a:srgbClr val="14110F"/>
                  </a:solidFill>
                  <a:latin typeface="Roboto"/>
                </a:rPr>
                <a:t> </a:t>
              </a:r>
              <a:r>
                <a:rPr lang="en-US" sz="2400" spc="48" dirty="0" err="1">
                  <a:solidFill>
                    <a:srgbClr val="14110F"/>
                  </a:solidFill>
                  <a:latin typeface="Roboto"/>
                </a:rPr>
                <a:t>otoczenia</a:t>
              </a:r>
              <a:r>
                <a:rPr lang="en-US" sz="2400" spc="48" dirty="0">
                  <a:solidFill>
                    <a:srgbClr val="14110F"/>
                  </a:solidFill>
                  <a:latin typeface="Roboto"/>
                </a:rPr>
                <a:t> </a:t>
              </a:r>
              <a:r>
                <a:rPr lang="en-US" sz="2400" spc="48" dirty="0" err="1">
                  <a:solidFill>
                    <a:srgbClr val="14110F"/>
                  </a:solidFill>
                  <a:latin typeface="Roboto"/>
                </a:rPr>
                <a:t>pracy</a:t>
              </a:r>
              <a:endParaRPr lang="en-US" sz="2400" spc="48" dirty="0">
                <a:solidFill>
                  <a:srgbClr val="14110F"/>
                </a:solidFill>
                <a:latin typeface="Roboto"/>
              </a:endParaRPr>
            </a:p>
            <a:p>
              <a:pPr marL="0" lvl="0" indent="0" algn="l">
                <a:lnSpc>
                  <a:spcPts val="2577"/>
                </a:lnSpc>
                <a:spcBef>
                  <a:spcPct val="0"/>
                </a:spcBef>
              </a:pPr>
              <a:endParaRPr lang="en-US" sz="2400" spc="48" dirty="0">
                <a:solidFill>
                  <a:srgbClr val="14110F"/>
                </a:solidFill>
                <a:latin typeface="Roboto"/>
              </a:endParaRPr>
            </a:p>
          </p:txBody>
        </p:sp>
        <p:sp>
          <p:nvSpPr>
            <p:cNvPr id="6" name="TextBox 6"/>
            <p:cNvSpPr txBox="1"/>
            <p:nvPr/>
          </p:nvSpPr>
          <p:spPr>
            <a:xfrm>
              <a:off x="0" y="266670"/>
              <a:ext cx="12980082" cy="1224280"/>
            </a:xfrm>
            <a:prstGeom prst="rect">
              <a:avLst/>
            </a:prstGeom>
          </p:spPr>
          <p:txBody>
            <a:bodyPr lIns="0" tIns="0" rIns="0" bIns="0" rtlCol="0" anchor="t">
              <a:spAutoFit/>
            </a:bodyPr>
            <a:lstStyle/>
            <a:p>
              <a:pPr marL="0" lvl="0" indent="0" algn="l">
                <a:lnSpc>
                  <a:spcPts val="7410"/>
                </a:lnSpc>
                <a:spcBef>
                  <a:spcPct val="0"/>
                </a:spcBef>
              </a:pPr>
              <a:r>
                <a:rPr lang="en-US" sz="5700" spc="-57">
                  <a:solidFill>
                    <a:srgbClr val="14110F"/>
                  </a:solidFill>
                  <a:latin typeface="Roboto"/>
                </a:rPr>
                <a:t>Jakość produktów CommLED</a:t>
              </a:r>
            </a:p>
          </p:txBody>
        </p:sp>
      </p:grpSp>
      <p:grpSp>
        <p:nvGrpSpPr>
          <p:cNvPr id="7" name="Group 7"/>
          <p:cNvGrpSpPr>
            <a:grpSpLocks noChangeAspect="1"/>
          </p:cNvGrpSpPr>
          <p:nvPr/>
        </p:nvGrpSpPr>
        <p:grpSpPr>
          <a:xfrm>
            <a:off x="-587765" y="1390267"/>
            <a:ext cx="8361268" cy="8361268"/>
            <a:chOff x="0" y="0"/>
            <a:chExt cx="6350000" cy="6350000"/>
          </a:xfrm>
        </p:grpSpPr>
        <p:sp>
          <p:nvSpPr>
            <p:cNvPr id="8" name="Freeform 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49271" t="-11291" r="-29512" b="-22770"/>
              </a:stretch>
            </a:blipFill>
          </p:spPr>
        </p:sp>
      </p:grpSp>
      <p:pic>
        <p:nvPicPr>
          <p:cNvPr id="9" name="Picture 20">
            <a:extLst>
              <a:ext uri="{FF2B5EF4-FFF2-40B4-BE49-F238E27FC236}">
                <a16:creationId xmlns:a16="http://schemas.microsoft.com/office/drawing/2014/main" id="{C45A2C0D-CFA4-BB7F-4E1B-9BB762A9B396}"/>
              </a:ext>
            </a:extLst>
          </p:cNvPr>
          <p:cNvPicPr>
            <a:picLocks noChangeAspect="1"/>
          </p:cNvPicPr>
          <p:nvPr/>
        </p:nvPicPr>
        <p:blipFill>
          <a:blip r:embed="rId4"/>
          <a:srcRect l="12184" t="32710" r="14174" b="36933"/>
          <a:stretch>
            <a:fillRect/>
          </a:stretch>
        </p:blipFill>
        <p:spPr>
          <a:xfrm>
            <a:off x="12888416" y="120912"/>
            <a:ext cx="4586447" cy="896046"/>
          </a:xfrm>
          <a:prstGeom prst="rect">
            <a:avLst/>
          </a:prstGeom>
        </p:spPr>
      </p:pic>
      <p:pic>
        <p:nvPicPr>
          <p:cNvPr id="10" name="Picture 5">
            <a:extLst>
              <a:ext uri="{FF2B5EF4-FFF2-40B4-BE49-F238E27FC236}">
                <a16:creationId xmlns:a16="http://schemas.microsoft.com/office/drawing/2014/main" id="{0123FA4A-A750-6339-E9D9-127767DAE78B}"/>
              </a:ext>
            </a:extLst>
          </p:cNvPr>
          <p:cNvPicPr>
            <a:picLocks noChangeAspect="1"/>
          </p:cNvPicPr>
          <p:nvPr/>
        </p:nvPicPr>
        <p:blipFill>
          <a:blip r:embed="rId5"/>
          <a:srcRect/>
          <a:stretch>
            <a:fillRect/>
          </a:stretch>
        </p:blipFill>
        <p:spPr>
          <a:xfrm>
            <a:off x="8703272" y="8464423"/>
            <a:ext cx="3622453" cy="1789535"/>
          </a:xfrm>
          <a:prstGeom prst="rect">
            <a:avLst/>
          </a:prstGeom>
        </p:spPr>
      </p:pic>
      <p:pic>
        <p:nvPicPr>
          <p:cNvPr id="12" name="Obraz 11">
            <a:extLst>
              <a:ext uri="{FF2B5EF4-FFF2-40B4-BE49-F238E27FC236}">
                <a16:creationId xmlns:a16="http://schemas.microsoft.com/office/drawing/2014/main" id="{E02923AA-EA5C-064E-4473-848D089F2A7E}"/>
              </a:ext>
            </a:extLst>
          </p:cNvPr>
          <p:cNvPicPr>
            <a:picLocks noChangeAspect="1"/>
          </p:cNvPicPr>
          <p:nvPr/>
        </p:nvPicPr>
        <p:blipFill>
          <a:blip r:embed="rId6"/>
          <a:stretch>
            <a:fillRect/>
          </a:stretch>
        </p:blipFill>
        <p:spPr>
          <a:xfrm>
            <a:off x="14709258" y="6893540"/>
            <a:ext cx="2914650" cy="32480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9412" y="8870247"/>
            <a:ext cx="18278588" cy="1416753"/>
          </a:xfrm>
          <a:prstGeom prst="rect">
            <a:avLst/>
          </a:prstGeom>
          <a:solidFill>
            <a:srgbClr val="105F8C"/>
          </a:solidFill>
        </p:spPr>
      </p:sp>
      <p:pic>
        <p:nvPicPr>
          <p:cNvPr id="4" name="Picture 4"/>
          <p:cNvPicPr>
            <a:picLocks noChangeAspect="1"/>
          </p:cNvPicPr>
          <p:nvPr/>
        </p:nvPicPr>
        <p:blipFill>
          <a:blip r:embed="rId3"/>
          <a:srcRect b="27785"/>
          <a:stretch>
            <a:fillRect/>
          </a:stretch>
        </p:blipFill>
        <p:spPr>
          <a:xfrm rot="518372">
            <a:off x="-401721" y="1014351"/>
            <a:ext cx="9450893" cy="9732474"/>
          </a:xfrm>
          <a:prstGeom prst="rect">
            <a:avLst/>
          </a:prstGeom>
        </p:spPr>
      </p:pic>
      <p:pic>
        <p:nvPicPr>
          <p:cNvPr id="5" name="Picture 5"/>
          <p:cNvPicPr>
            <a:picLocks noChangeAspect="1"/>
          </p:cNvPicPr>
          <p:nvPr/>
        </p:nvPicPr>
        <p:blipFill>
          <a:blip r:embed="rId4"/>
          <a:srcRect/>
          <a:stretch>
            <a:fillRect/>
          </a:stretch>
        </p:blipFill>
        <p:spPr>
          <a:xfrm>
            <a:off x="563826" y="3206426"/>
            <a:ext cx="6590051" cy="9320735"/>
          </a:xfrm>
          <a:prstGeom prst="rect">
            <a:avLst/>
          </a:prstGeom>
        </p:spPr>
      </p:pic>
      <p:pic>
        <p:nvPicPr>
          <p:cNvPr id="6" name="Picture 6"/>
          <p:cNvPicPr>
            <a:picLocks noChangeAspect="1"/>
          </p:cNvPicPr>
          <p:nvPr/>
        </p:nvPicPr>
        <p:blipFill>
          <a:blip r:embed="rId5"/>
          <a:srcRect t="3436" b="3436"/>
          <a:stretch>
            <a:fillRect/>
          </a:stretch>
        </p:blipFill>
        <p:spPr>
          <a:xfrm rot="208507">
            <a:off x="-240809" y="5633528"/>
            <a:ext cx="7933186" cy="10449296"/>
          </a:xfrm>
          <a:prstGeom prst="rect">
            <a:avLst/>
          </a:prstGeom>
        </p:spPr>
      </p:pic>
      <p:pic>
        <p:nvPicPr>
          <p:cNvPr id="7" name="Picture 7"/>
          <p:cNvPicPr>
            <a:picLocks noChangeAspect="1"/>
          </p:cNvPicPr>
          <p:nvPr/>
        </p:nvPicPr>
        <p:blipFill>
          <a:blip r:embed="rId6"/>
          <a:srcRect t="1631" b="1631"/>
          <a:stretch>
            <a:fillRect/>
          </a:stretch>
        </p:blipFill>
        <p:spPr>
          <a:xfrm>
            <a:off x="1558018" y="7112828"/>
            <a:ext cx="7590688" cy="10385732"/>
          </a:xfrm>
          <a:prstGeom prst="rect">
            <a:avLst/>
          </a:prstGeom>
        </p:spPr>
      </p:pic>
      <p:sp>
        <p:nvSpPr>
          <p:cNvPr id="8" name="TextBox 8"/>
          <p:cNvSpPr txBox="1"/>
          <p:nvPr/>
        </p:nvSpPr>
        <p:spPr>
          <a:xfrm>
            <a:off x="1028700" y="1804951"/>
            <a:ext cx="15604960" cy="1206378"/>
          </a:xfrm>
          <a:prstGeom prst="rect">
            <a:avLst/>
          </a:prstGeom>
        </p:spPr>
        <p:txBody>
          <a:bodyPr lIns="0" tIns="0" rIns="0" bIns="0" rtlCol="0" anchor="t">
            <a:spAutoFit/>
          </a:bodyPr>
          <a:lstStyle/>
          <a:p>
            <a:pPr>
              <a:lnSpc>
                <a:spcPts val="9643"/>
              </a:lnSpc>
            </a:pPr>
            <a:endParaRPr/>
          </a:p>
        </p:txBody>
      </p:sp>
      <p:grpSp>
        <p:nvGrpSpPr>
          <p:cNvPr id="9" name="Group 9"/>
          <p:cNvGrpSpPr/>
          <p:nvPr/>
        </p:nvGrpSpPr>
        <p:grpSpPr>
          <a:xfrm>
            <a:off x="10041078" y="506129"/>
            <a:ext cx="8025455" cy="9072887"/>
            <a:chOff x="0" y="0"/>
            <a:chExt cx="10700607" cy="12097182"/>
          </a:xfrm>
        </p:grpSpPr>
        <p:sp>
          <p:nvSpPr>
            <p:cNvPr id="10" name="TextBox 10"/>
            <p:cNvSpPr txBox="1"/>
            <p:nvPr/>
          </p:nvSpPr>
          <p:spPr>
            <a:xfrm>
              <a:off x="0" y="2077149"/>
              <a:ext cx="10700607" cy="10020033"/>
            </a:xfrm>
            <a:prstGeom prst="rect">
              <a:avLst/>
            </a:prstGeom>
          </p:spPr>
          <p:txBody>
            <a:bodyPr lIns="0" tIns="0" rIns="0" bIns="0" rtlCol="0" anchor="t">
              <a:spAutoFit/>
            </a:bodyPr>
            <a:lstStyle/>
            <a:p>
              <a:pPr>
                <a:lnSpc>
                  <a:spcPts val="3220"/>
                </a:lnSpc>
              </a:pPr>
              <a:r>
                <a:rPr lang="en-US" sz="2300" spc="46">
                  <a:solidFill>
                    <a:srgbClr val="FFFFFF"/>
                  </a:solidFill>
                  <a:latin typeface="Roboto"/>
                </a:rPr>
                <a:t>ArcelorMittal, Katowicki Holding Węglowy S.A., Poczta Polska S.A., ENEA Wytwarzanie S.A., Międzynarodowe Targi Poznańskie, MOKATE, WIELTON, KGHM Polska Miedź, Grupa MASPEX (Ekoland), Centrum Handlowe EUROPA CENTRALNA, Centrum Handlowe M1 (Metro Properties), BITTNER, Grupa Opoczno (Rovese), SANDVIK, NGK, Huta Łabędy, HAERTER TECHNIKA WYTŁACZANIA Sp. z o.o., Messer Polska, Knauf Bełchatów Sp. z o.o., Knauf Jaworzno Sp. z o.o., SAINT GOBAIN, Tanquid Polska Sp. z o.o.(Radzionków), PROSPERPLAST, PRYMAT, SOKPOL, Centrum Handlowe Batory, Stroer Gmbh (nr 1 w Polsce reklama zewnętrzna), Elektror Air Systems (Chorzów), Globau , CB S.A., VALEO, Galeria Handlowa Saller, NGK Ceramics, Vlassenroot Polska Sp. z o.o., ELZAB, VELVET, Haerter Polska, FERRUM, Heraeus Electronite, HANEX, Timken, Fabryka Mebli Ryś, PORT LOTNICZY BYDGOSZCZ, PEC Gliwice, MOSIR Kędzierzyn-Koźle, MAGNA TOP CAR SYSTEMS, FASING i wiele innych.</a:t>
              </a:r>
            </a:p>
            <a:p>
              <a:pPr marL="0" lvl="0" indent="0" algn="l">
                <a:lnSpc>
                  <a:spcPts val="2577"/>
                </a:lnSpc>
                <a:spcBef>
                  <a:spcPct val="0"/>
                </a:spcBef>
              </a:pPr>
              <a:endParaRPr lang="en-US" sz="2300" spc="46">
                <a:solidFill>
                  <a:srgbClr val="FFFFFF"/>
                </a:solidFill>
                <a:latin typeface="Roboto"/>
              </a:endParaRPr>
            </a:p>
          </p:txBody>
        </p:sp>
        <p:sp>
          <p:nvSpPr>
            <p:cNvPr id="11" name="TextBox 11"/>
            <p:cNvSpPr txBox="1"/>
            <p:nvPr/>
          </p:nvSpPr>
          <p:spPr>
            <a:xfrm>
              <a:off x="0" y="266670"/>
              <a:ext cx="10700607" cy="1224280"/>
            </a:xfrm>
            <a:prstGeom prst="rect">
              <a:avLst/>
            </a:prstGeom>
          </p:spPr>
          <p:txBody>
            <a:bodyPr lIns="0" tIns="0" rIns="0" bIns="0" rtlCol="0" anchor="t">
              <a:spAutoFit/>
            </a:bodyPr>
            <a:lstStyle/>
            <a:p>
              <a:pPr marL="0" lvl="0" indent="0" algn="l">
                <a:lnSpc>
                  <a:spcPts val="7409"/>
                </a:lnSpc>
                <a:spcBef>
                  <a:spcPct val="0"/>
                </a:spcBef>
              </a:pPr>
              <a:r>
                <a:rPr lang="en-US" sz="5699" spc="-56">
                  <a:solidFill>
                    <a:srgbClr val="FFFFFF"/>
                  </a:solidFill>
                  <a:latin typeface="Roboto"/>
                </a:rPr>
                <a:t>Nasze oprawy docenili</a:t>
              </a:r>
            </a:p>
          </p:txBody>
        </p:sp>
      </p:grpSp>
      <p:pic>
        <p:nvPicPr>
          <p:cNvPr id="12" name="Picture 20">
            <a:extLst>
              <a:ext uri="{FF2B5EF4-FFF2-40B4-BE49-F238E27FC236}">
                <a16:creationId xmlns:a16="http://schemas.microsoft.com/office/drawing/2014/main" id="{0468BA84-52B9-1CD5-9C17-688258136A33}"/>
              </a:ext>
            </a:extLst>
          </p:cNvPr>
          <p:cNvPicPr>
            <a:picLocks noChangeAspect="1"/>
          </p:cNvPicPr>
          <p:nvPr/>
        </p:nvPicPr>
        <p:blipFill>
          <a:blip r:embed="rId7"/>
          <a:srcRect l="12184" t="32710" r="14174" b="36933"/>
          <a:stretch>
            <a:fillRect/>
          </a:stretch>
        </p:blipFill>
        <p:spPr>
          <a:xfrm>
            <a:off x="14832633" y="102185"/>
            <a:ext cx="3344634" cy="6534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58B6DE33-9ECB-B98C-9C93-454AB3CF2EA5}"/>
              </a:ext>
            </a:extLst>
          </p:cNvPr>
          <p:cNvPicPr>
            <a:picLocks noChangeAspect="1"/>
          </p:cNvPicPr>
          <p:nvPr/>
        </p:nvPicPr>
        <p:blipFill>
          <a:blip r:embed="rId2"/>
          <a:stretch>
            <a:fillRect/>
          </a:stretch>
        </p:blipFill>
        <p:spPr>
          <a:xfrm rot="5400000">
            <a:off x="6938674" y="2767088"/>
            <a:ext cx="10269297" cy="6866757"/>
          </a:xfrm>
          <a:prstGeom prst="rect">
            <a:avLst/>
          </a:prstGeom>
        </p:spPr>
      </p:pic>
      <p:pic>
        <p:nvPicPr>
          <p:cNvPr id="4" name="Obraz 3">
            <a:extLst>
              <a:ext uri="{FF2B5EF4-FFF2-40B4-BE49-F238E27FC236}">
                <a16:creationId xmlns:a16="http://schemas.microsoft.com/office/drawing/2014/main" id="{64D8CC26-AC12-5545-A17D-C5E195373FEA}"/>
              </a:ext>
            </a:extLst>
          </p:cNvPr>
          <p:cNvPicPr>
            <a:picLocks noChangeAspect="1"/>
          </p:cNvPicPr>
          <p:nvPr/>
        </p:nvPicPr>
        <p:blipFill>
          <a:blip r:embed="rId3"/>
          <a:stretch>
            <a:fillRect/>
          </a:stretch>
        </p:blipFill>
        <p:spPr>
          <a:xfrm rot="5400000">
            <a:off x="-821716" y="2433686"/>
            <a:ext cx="10498384" cy="7128792"/>
          </a:xfrm>
          <a:prstGeom prst="rect">
            <a:avLst/>
          </a:prstGeom>
        </p:spPr>
      </p:pic>
      <p:pic>
        <p:nvPicPr>
          <p:cNvPr id="2" name="Picture 20">
            <a:extLst>
              <a:ext uri="{FF2B5EF4-FFF2-40B4-BE49-F238E27FC236}">
                <a16:creationId xmlns:a16="http://schemas.microsoft.com/office/drawing/2014/main" id="{C3A65B79-D435-6F8A-BB92-5AB8D992C683}"/>
              </a:ext>
            </a:extLst>
          </p:cNvPr>
          <p:cNvPicPr>
            <a:picLocks noChangeAspect="1"/>
          </p:cNvPicPr>
          <p:nvPr/>
        </p:nvPicPr>
        <p:blipFill>
          <a:blip r:embed="rId4"/>
          <a:srcRect l="12184" t="32710" r="14174" b="36933"/>
          <a:stretch>
            <a:fillRect/>
          </a:stretch>
        </p:blipFill>
        <p:spPr>
          <a:xfrm>
            <a:off x="14688616" y="102940"/>
            <a:ext cx="3344634" cy="653435"/>
          </a:xfrm>
          <a:prstGeom prst="rect">
            <a:avLst/>
          </a:prstGeom>
        </p:spPr>
      </p:pic>
    </p:spTree>
    <p:extLst>
      <p:ext uri="{BB962C8B-B14F-4D97-AF65-F5344CB8AC3E}">
        <p14:creationId xmlns:p14="http://schemas.microsoft.com/office/powerpoint/2010/main" val="230233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05F8C"/>
          </a:solidFill>
        </p:spPr>
      </p:sp>
      <p:grpSp>
        <p:nvGrpSpPr>
          <p:cNvPr id="3" name="Group 3"/>
          <p:cNvGrpSpPr/>
          <p:nvPr/>
        </p:nvGrpSpPr>
        <p:grpSpPr>
          <a:xfrm>
            <a:off x="8930821" y="2289781"/>
            <a:ext cx="3441870" cy="2853719"/>
            <a:chOff x="0" y="0"/>
            <a:chExt cx="4589160" cy="3804959"/>
          </a:xfrm>
        </p:grpSpPr>
        <p:grpSp>
          <p:nvGrpSpPr>
            <p:cNvPr id="4" name="Group 4"/>
            <p:cNvGrpSpPr/>
            <p:nvPr/>
          </p:nvGrpSpPr>
          <p:grpSpPr>
            <a:xfrm>
              <a:off x="0" y="631230"/>
              <a:ext cx="4589160" cy="3173729"/>
              <a:chOff x="0" y="0"/>
              <a:chExt cx="1164287" cy="805187"/>
            </a:xfrm>
          </p:grpSpPr>
          <p:sp>
            <p:nvSpPr>
              <p:cNvPr id="5" name="Freeform 5"/>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63350" y="0"/>
              <a:ext cx="1262459" cy="1262459"/>
            </a:xfrm>
            <a:prstGeom prst="rect">
              <a:avLst/>
            </a:prstGeom>
          </p:spPr>
        </p:pic>
        <p:sp>
          <p:nvSpPr>
            <p:cNvPr id="7" name="TextBox 7"/>
            <p:cNvSpPr txBox="1"/>
            <p:nvPr/>
          </p:nvSpPr>
          <p:spPr>
            <a:xfrm>
              <a:off x="284239" y="1812964"/>
              <a:ext cx="4304921" cy="1538883"/>
            </a:xfrm>
            <a:prstGeom prst="rect">
              <a:avLst/>
            </a:prstGeom>
          </p:spPr>
          <p:txBody>
            <a:bodyPr wrap="square" lIns="0" tIns="0" rIns="0" bIns="0" rtlCol="0" anchor="t">
              <a:spAutoFit/>
            </a:bodyPr>
            <a:lstStyle/>
            <a:p>
              <a:pPr marL="0" lvl="0" indent="0" algn="ctr">
                <a:lnSpc>
                  <a:spcPts val="4759"/>
                </a:lnSpc>
              </a:pPr>
              <a:r>
                <a:rPr lang="en-US" sz="2400" spc="67" dirty="0">
                  <a:solidFill>
                    <a:srgbClr val="14110F"/>
                  </a:solidFill>
                  <a:latin typeface="Roboto Bold"/>
                </a:rPr>
                <a:t>AUDYT</a:t>
              </a:r>
              <a:r>
                <a:rPr lang="pl-PL" sz="2400" spc="67" dirty="0">
                  <a:solidFill>
                    <a:srgbClr val="14110F"/>
                  </a:solidFill>
                  <a:latin typeface="Roboto Bold"/>
                </a:rPr>
                <a:t>/ INWENTARYZACJA</a:t>
              </a:r>
              <a:endParaRPr lang="en-US" sz="2400" spc="67" dirty="0">
                <a:solidFill>
                  <a:srgbClr val="14110F"/>
                </a:solidFill>
                <a:latin typeface="Roboto Bold"/>
              </a:endParaRPr>
            </a:p>
          </p:txBody>
        </p:sp>
        <p:sp>
          <p:nvSpPr>
            <p:cNvPr id="8" name="TextBox 8"/>
            <p:cNvSpPr txBox="1"/>
            <p:nvPr/>
          </p:nvSpPr>
          <p:spPr>
            <a:xfrm>
              <a:off x="1847443" y="227370"/>
              <a:ext cx="894274" cy="769620"/>
            </a:xfrm>
            <a:prstGeom prst="rect">
              <a:avLst/>
            </a:prstGeom>
          </p:spPr>
          <p:txBody>
            <a:bodyPr lIns="0" tIns="0" rIns="0" bIns="0" rtlCol="0" anchor="t">
              <a:spAutoFit/>
            </a:bodyPr>
            <a:lstStyle/>
            <a:p>
              <a:pPr marL="0" lvl="0" indent="0" algn="ctr">
                <a:lnSpc>
                  <a:spcPts val="4679"/>
                </a:lnSpc>
                <a:spcBef>
                  <a:spcPct val="0"/>
                </a:spcBef>
              </a:pPr>
              <a:r>
                <a:rPr lang="en-US" sz="3599" u="none" spc="-35">
                  <a:solidFill>
                    <a:srgbClr val="FFFFFF"/>
                  </a:solidFill>
                  <a:latin typeface="Roboto"/>
                </a:rPr>
                <a:t>1</a:t>
              </a:r>
            </a:p>
          </p:txBody>
        </p:sp>
      </p:grpSp>
      <p:grpSp>
        <p:nvGrpSpPr>
          <p:cNvPr id="9" name="Group 9"/>
          <p:cNvGrpSpPr/>
          <p:nvPr/>
        </p:nvGrpSpPr>
        <p:grpSpPr>
          <a:xfrm>
            <a:off x="12372691" y="2289781"/>
            <a:ext cx="3441870" cy="2853719"/>
            <a:chOff x="0" y="0"/>
            <a:chExt cx="4589160" cy="3804959"/>
          </a:xfrm>
        </p:grpSpPr>
        <p:grpSp>
          <p:nvGrpSpPr>
            <p:cNvPr id="10" name="Group 10"/>
            <p:cNvGrpSpPr/>
            <p:nvPr/>
          </p:nvGrpSpPr>
          <p:grpSpPr>
            <a:xfrm>
              <a:off x="0" y="631230"/>
              <a:ext cx="4589160" cy="3173729"/>
              <a:chOff x="0" y="0"/>
              <a:chExt cx="1164287" cy="805187"/>
            </a:xfrm>
          </p:grpSpPr>
          <p:sp>
            <p:nvSpPr>
              <p:cNvPr id="11" name="Freeform 11"/>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63350" y="0"/>
              <a:ext cx="1262459" cy="1262459"/>
            </a:xfrm>
            <a:prstGeom prst="rect">
              <a:avLst/>
            </a:prstGeom>
          </p:spPr>
        </p:pic>
        <p:sp>
          <p:nvSpPr>
            <p:cNvPr id="13" name="TextBox 13"/>
            <p:cNvSpPr txBox="1"/>
            <p:nvPr/>
          </p:nvSpPr>
          <p:spPr>
            <a:xfrm>
              <a:off x="375798" y="1812964"/>
              <a:ext cx="3837564" cy="1419014"/>
            </a:xfrm>
            <a:prstGeom prst="rect">
              <a:avLst/>
            </a:prstGeom>
          </p:spPr>
          <p:txBody>
            <a:bodyPr lIns="0" tIns="0" rIns="0" bIns="0" rtlCol="0" anchor="t">
              <a:spAutoFit/>
            </a:bodyPr>
            <a:lstStyle/>
            <a:p>
              <a:pPr marL="0" lvl="0" indent="0" algn="ctr">
                <a:lnSpc>
                  <a:spcPts val="4339"/>
                </a:lnSpc>
              </a:pPr>
              <a:r>
                <a:rPr lang="en-US" sz="3099" spc="61">
                  <a:solidFill>
                    <a:srgbClr val="14110F"/>
                  </a:solidFill>
                  <a:latin typeface="Roboto Bold"/>
                </a:rPr>
                <a:t>KALKULATOR INWESTYCJI</a:t>
              </a:r>
            </a:p>
          </p:txBody>
        </p:sp>
        <p:sp>
          <p:nvSpPr>
            <p:cNvPr id="14" name="TextBox 14"/>
            <p:cNvSpPr txBox="1"/>
            <p:nvPr/>
          </p:nvSpPr>
          <p:spPr>
            <a:xfrm>
              <a:off x="1847443" y="227370"/>
              <a:ext cx="894274" cy="769620"/>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Roboto"/>
                </a:rPr>
                <a:t>2</a:t>
              </a:r>
            </a:p>
          </p:txBody>
        </p:sp>
      </p:grpSp>
      <p:grpSp>
        <p:nvGrpSpPr>
          <p:cNvPr id="15" name="Group 15"/>
          <p:cNvGrpSpPr/>
          <p:nvPr/>
        </p:nvGrpSpPr>
        <p:grpSpPr>
          <a:xfrm>
            <a:off x="8930821" y="5413159"/>
            <a:ext cx="3441870" cy="2853719"/>
            <a:chOff x="0" y="0"/>
            <a:chExt cx="4589160" cy="3804959"/>
          </a:xfrm>
        </p:grpSpPr>
        <p:grpSp>
          <p:nvGrpSpPr>
            <p:cNvPr id="16" name="Group 16"/>
            <p:cNvGrpSpPr/>
            <p:nvPr/>
          </p:nvGrpSpPr>
          <p:grpSpPr>
            <a:xfrm>
              <a:off x="0" y="631230"/>
              <a:ext cx="4589160" cy="3173729"/>
              <a:chOff x="0" y="0"/>
              <a:chExt cx="1164287" cy="805187"/>
            </a:xfrm>
          </p:grpSpPr>
          <p:sp>
            <p:nvSpPr>
              <p:cNvPr id="17" name="Freeform 17"/>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63350" y="0"/>
              <a:ext cx="1262459" cy="1262459"/>
            </a:xfrm>
            <a:prstGeom prst="rect">
              <a:avLst/>
            </a:prstGeom>
          </p:spPr>
        </p:pic>
        <p:sp>
          <p:nvSpPr>
            <p:cNvPr id="19" name="TextBox 19"/>
            <p:cNvSpPr txBox="1"/>
            <p:nvPr/>
          </p:nvSpPr>
          <p:spPr>
            <a:xfrm>
              <a:off x="270876" y="1812964"/>
              <a:ext cx="4047407" cy="1302174"/>
            </a:xfrm>
            <a:prstGeom prst="rect">
              <a:avLst/>
            </a:prstGeom>
          </p:spPr>
          <p:txBody>
            <a:bodyPr lIns="0" tIns="0" rIns="0" bIns="0" rtlCol="0" anchor="t">
              <a:spAutoFit/>
            </a:bodyPr>
            <a:lstStyle/>
            <a:p>
              <a:pPr algn="ctr">
                <a:lnSpc>
                  <a:spcPts val="3919"/>
                </a:lnSpc>
              </a:pPr>
              <a:r>
                <a:rPr lang="en-US" sz="2799" spc="55">
                  <a:solidFill>
                    <a:srgbClr val="14110F"/>
                  </a:solidFill>
                  <a:latin typeface="Roboto Bold"/>
                </a:rPr>
                <a:t>DECYZJA</a:t>
              </a:r>
            </a:p>
            <a:p>
              <a:pPr algn="ctr">
                <a:lnSpc>
                  <a:spcPts val="3919"/>
                </a:lnSpc>
              </a:pPr>
              <a:r>
                <a:rPr lang="en-US" sz="2799" spc="55">
                  <a:solidFill>
                    <a:srgbClr val="14110F"/>
                  </a:solidFill>
                  <a:latin typeface="Roboto Bold"/>
                </a:rPr>
                <a:t>O MODERNIZACJI</a:t>
              </a:r>
            </a:p>
          </p:txBody>
        </p:sp>
        <p:sp>
          <p:nvSpPr>
            <p:cNvPr id="20" name="TextBox 20"/>
            <p:cNvSpPr txBox="1"/>
            <p:nvPr/>
          </p:nvSpPr>
          <p:spPr>
            <a:xfrm>
              <a:off x="1847443" y="227370"/>
              <a:ext cx="894274" cy="769620"/>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Roboto"/>
                </a:rPr>
                <a:t>3</a:t>
              </a:r>
            </a:p>
          </p:txBody>
        </p:sp>
      </p:grpSp>
      <p:grpSp>
        <p:nvGrpSpPr>
          <p:cNvPr id="21" name="Group 21"/>
          <p:cNvGrpSpPr/>
          <p:nvPr/>
        </p:nvGrpSpPr>
        <p:grpSpPr>
          <a:xfrm>
            <a:off x="12337121" y="5886581"/>
            <a:ext cx="3441870" cy="2380297"/>
            <a:chOff x="0" y="0"/>
            <a:chExt cx="1164287" cy="805187"/>
          </a:xfrm>
        </p:grpSpPr>
        <p:sp>
          <p:nvSpPr>
            <p:cNvPr id="22" name="Freeform 22"/>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3584634" y="5413159"/>
            <a:ext cx="946844" cy="946844"/>
          </a:xfrm>
          <a:prstGeom prst="rect">
            <a:avLst/>
          </a:prstGeom>
        </p:spPr>
      </p:pic>
      <p:grpSp>
        <p:nvGrpSpPr>
          <p:cNvPr id="24" name="Group 24"/>
          <p:cNvGrpSpPr>
            <a:grpSpLocks noChangeAspect="1"/>
          </p:cNvGrpSpPr>
          <p:nvPr/>
        </p:nvGrpSpPr>
        <p:grpSpPr>
          <a:xfrm>
            <a:off x="507340" y="1028700"/>
            <a:ext cx="8423481" cy="8423481"/>
            <a:chOff x="0" y="0"/>
            <a:chExt cx="6350000" cy="6350000"/>
          </a:xfrm>
        </p:grpSpPr>
        <p:sp>
          <p:nvSpPr>
            <p:cNvPr id="25" name="Freeform 2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5015" r="-25015"/>
              </a:stretch>
            </a:blipFill>
          </p:spPr>
        </p:sp>
      </p:grpSp>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7743">
            <a:off x="14916518" y="2022303"/>
            <a:ext cx="1049409" cy="1503060"/>
          </a:xfrm>
          <a:prstGeom prst="rect">
            <a:avLst/>
          </a:prstGeom>
        </p:spPr>
      </p:pic>
      <p:sp>
        <p:nvSpPr>
          <p:cNvPr id="27" name="TextBox 27"/>
          <p:cNvSpPr txBox="1"/>
          <p:nvPr/>
        </p:nvSpPr>
        <p:spPr>
          <a:xfrm>
            <a:off x="12743436" y="6753831"/>
            <a:ext cx="2629241" cy="589916"/>
          </a:xfrm>
          <a:prstGeom prst="rect">
            <a:avLst/>
          </a:prstGeom>
        </p:spPr>
        <p:txBody>
          <a:bodyPr lIns="0" tIns="0" rIns="0" bIns="0" rtlCol="0" anchor="t">
            <a:spAutoFit/>
          </a:bodyPr>
          <a:lstStyle/>
          <a:p>
            <a:pPr marL="0" lvl="0" indent="0" algn="ctr">
              <a:lnSpc>
                <a:spcPts val="4759"/>
              </a:lnSpc>
            </a:pPr>
            <a:r>
              <a:rPr lang="en-US" sz="3399" spc="67">
                <a:solidFill>
                  <a:srgbClr val="14110F"/>
                </a:solidFill>
                <a:latin typeface="Roboto Bold"/>
              </a:rPr>
              <a:t>REALIZACJA</a:t>
            </a:r>
          </a:p>
        </p:txBody>
      </p:sp>
      <p:sp>
        <p:nvSpPr>
          <p:cNvPr id="28" name="TextBox 28"/>
          <p:cNvSpPr txBox="1"/>
          <p:nvPr/>
        </p:nvSpPr>
        <p:spPr>
          <a:xfrm>
            <a:off x="13722704" y="5574161"/>
            <a:ext cx="670705" cy="586740"/>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Roboto"/>
              </a:rPr>
              <a:t>4</a:t>
            </a:r>
          </a:p>
        </p:txBody>
      </p:sp>
      <p:grpSp>
        <p:nvGrpSpPr>
          <p:cNvPr id="29" name="Group 29"/>
          <p:cNvGrpSpPr/>
          <p:nvPr/>
        </p:nvGrpSpPr>
        <p:grpSpPr>
          <a:xfrm>
            <a:off x="9649797" y="818713"/>
            <a:ext cx="10880085" cy="1121911"/>
            <a:chOff x="0" y="0"/>
            <a:chExt cx="14506780" cy="1495881"/>
          </a:xfrm>
        </p:grpSpPr>
        <p:sp>
          <p:nvSpPr>
            <p:cNvPr id="30" name="TextBox 30"/>
            <p:cNvSpPr txBox="1"/>
            <p:nvPr/>
          </p:nvSpPr>
          <p:spPr>
            <a:xfrm>
              <a:off x="0" y="1513749"/>
              <a:ext cx="14506780"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31" name="TextBox 31"/>
            <p:cNvSpPr txBox="1"/>
            <p:nvPr/>
          </p:nvSpPr>
          <p:spPr>
            <a:xfrm>
              <a:off x="0" y="-76200"/>
              <a:ext cx="14506780" cy="1224280"/>
            </a:xfrm>
            <a:prstGeom prst="rect">
              <a:avLst/>
            </a:prstGeom>
          </p:spPr>
          <p:txBody>
            <a:bodyPr lIns="0" tIns="0" rIns="0" bIns="0" rtlCol="0" anchor="t">
              <a:spAutoFit/>
            </a:bodyPr>
            <a:lstStyle/>
            <a:p>
              <a:pPr marL="0" lvl="0" indent="0" algn="l">
                <a:lnSpc>
                  <a:spcPts val="7410"/>
                </a:lnSpc>
                <a:spcBef>
                  <a:spcPct val="0"/>
                </a:spcBef>
              </a:pPr>
              <a:r>
                <a:rPr lang="en-US" sz="5700" spc="-57">
                  <a:solidFill>
                    <a:srgbClr val="14110F"/>
                  </a:solidFill>
                  <a:latin typeface="Roboto"/>
                </a:rPr>
                <a:t>Jak działamy</a:t>
              </a:r>
            </a:p>
          </p:txBody>
        </p:sp>
      </p:grpSp>
      <p:pic>
        <p:nvPicPr>
          <p:cNvPr id="32" name="Picture 20">
            <a:extLst>
              <a:ext uri="{FF2B5EF4-FFF2-40B4-BE49-F238E27FC236}">
                <a16:creationId xmlns:a16="http://schemas.microsoft.com/office/drawing/2014/main" id="{1FA2A8AB-A417-2A80-301C-B93685198EDC}"/>
              </a:ext>
            </a:extLst>
          </p:cNvPr>
          <p:cNvPicPr>
            <a:picLocks noChangeAspect="1"/>
          </p:cNvPicPr>
          <p:nvPr/>
        </p:nvPicPr>
        <p:blipFill>
          <a:blip r:embed="rId7"/>
          <a:srcRect l="12184" t="32710" r="14174" b="36933"/>
          <a:stretch>
            <a:fillRect/>
          </a:stretch>
        </p:blipFill>
        <p:spPr>
          <a:xfrm>
            <a:off x="13521337" y="9154319"/>
            <a:ext cx="4586447" cy="8960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05F8C"/>
          </a:solidFill>
        </p:spPr>
      </p:sp>
      <p:grpSp>
        <p:nvGrpSpPr>
          <p:cNvPr id="3" name="Group 3"/>
          <p:cNvGrpSpPr>
            <a:grpSpLocks noChangeAspect="1"/>
          </p:cNvGrpSpPr>
          <p:nvPr/>
        </p:nvGrpSpPr>
        <p:grpSpPr>
          <a:xfrm>
            <a:off x="250165" y="308452"/>
            <a:ext cx="9399632" cy="939963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t="-3870" b="-3870"/>
              </a:stretch>
            </a:blipFill>
          </p:spPr>
        </p:sp>
      </p:grpSp>
      <p:pic>
        <p:nvPicPr>
          <p:cNvPr id="5" name="Picture 5"/>
          <p:cNvPicPr>
            <a:picLocks noChangeAspect="1"/>
          </p:cNvPicPr>
          <p:nvPr/>
        </p:nvPicPr>
        <p:blipFill>
          <a:blip r:embed="rId3"/>
          <a:srcRect/>
          <a:stretch>
            <a:fillRect/>
          </a:stretch>
        </p:blipFill>
        <p:spPr>
          <a:xfrm>
            <a:off x="6850518" y="2619040"/>
            <a:ext cx="11230320" cy="4663615"/>
          </a:xfrm>
          <a:prstGeom prst="rect">
            <a:avLst/>
          </a:prstGeom>
        </p:spPr>
      </p:pic>
      <p:grpSp>
        <p:nvGrpSpPr>
          <p:cNvPr id="6" name="Group 6"/>
          <p:cNvGrpSpPr/>
          <p:nvPr/>
        </p:nvGrpSpPr>
        <p:grpSpPr>
          <a:xfrm>
            <a:off x="9649797" y="818713"/>
            <a:ext cx="10880085" cy="1121911"/>
            <a:chOff x="0" y="0"/>
            <a:chExt cx="14506780" cy="1495881"/>
          </a:xfrm>
        </p:grpSpPr>
        <p:sp>
          <p:nvSpPr>
            <p:cNvPr id="7" name="TextBox 7"/>
            <p:cNvSpPr txBox="1"/>
            <p:nvPr/>
          </p:nvSpPr>
          <p:spPr>
            <a:xfrm>
              <a:off x="0" y="1513749"/>
              <a:ext cx="14506780" cy="468537"/>
            </a:xfrm>
            <a:prstGeom prst="rect">
              <a:avLst/>
            </a:prstGeom>
          </p:spPr>
          <p:txBody>
            <a:bodyPr lIns="0" tIns="0" rIns="0" bIns="0" rtlCol="0" anchor="t">
              <a:spAutoFit/>
            </a:bodyPr>
            <a:lstStyle/>
            <a:p>
              <a:pPr marL="0" lvl="0" indent="0" algn="l">
                <a:lnSpc>
                  <a:spcPts val="2905"/>
                </a:lnSpc>
                <a:spcBef>
                  <a:spcPct val="0"/>
                </a:spcBef>
              </a:pPr>
              <a:endParaRPr/>
            </a:p>
          </p:txBody>
        </p:sp>
        <p:sp>
          <p:nvSpPr>
            <p:cNvPr id="8" name="TextBox 8"/>
            <p:cNvSpPr txBox="1"/>
            <p:nvPr/>
          </p:nvSpPr>
          <p:spPr>
            <a:xfrm>
              <a:off x="0" y="-76200"/>
              <a:ext cx="14506780" cy="1224280"/>
            </a:xfrm>
            <a:prstGeom prst="rect">
              <a:avLst/>
            </a:prstGeom>
          </p:spPr>
          <p:txBody>
            <a:bodyPr lIns="0" tIns="0" rIns="0" bIns="0" rtlCol="0" anchor="t">
              <a:spAutoFit/>
            </a:bodyPr>
            <a:lstStyle/>
            <a:p>
              <a:pPr marL="0" lvl="0" indent="0" algn="l">
                <a:lnSpc>
                  <a:spcPts val="7410"/>
                </a:lnSpc>
                <a:spcBef>
                  <a:spcPct val="0"/>
                </a:spcBef>
              </a:pPr>
              <a:r>
                <a:rPr lang="en-US" sz="5700" spc="-57">
                  <a:solidFill>
                    <a:srgbClr val="14110F"/>
                  </a:solidFill>
                  <a:latin typeface="Roboto"/>
                </a:rPr>
                <a:t>Kalkulator inwestycji</a:t>
              </a:r>
            </a:p>
          </p:txBody>
        </p:sp>
      </p:grpSp>
      <p:pic>
        <p:nvPicPr>
          <p:cNvPr id="9" name="Picture 20">
            <a:extLst>
              <a:ext uri="{FF2B5EF4-FFF2-40B4-BE49-F238E27FC236}">
                <a16:creationId xmlns:a16="http://schemas.microsoft.com/office/drawing/2014/main" id="{30C77274-342D-316B-AEB5-D6B21BB7DA60}"/>
              </a:ext>
            </a:extLst>
          </p:cNvPr>
          <p:cNvPicPr>
            <a:picLocks noChangeAspect="1"/>
          </p:cNvPicPr>
          <p:nvPr/>
        </p:nvPicPr>
        <p:blipFill>
          <a:blip r:embed="rId4"/>
          <a:srcRect l="12184" t="32710" r="14174" b="36933"/>
          <a:stretch>
            <a:fillRect/>
          </a:stretch>
        </p:blipFill>
        <p:spPr>
          <a:xfrm>
            <a:off x="13451388" y="9145220"/>
            <a:ext cx="4586447" cy="896046"/>
          </a:xfrm>
          <a:prstGeom prst="rect">
            <a:avLst/>
          </a:prstGeom>
        </p:spPr>
      </p:pic>
    </p:spTree>
  </p:cSld>
  <p:clrMapOvr>
    <a:masterClrMapping/>
  </p:clrMapOvr>
</p:sld>
</file>

<file path=ppt/theme/theme1.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Prezentacja_Grupy_CommLED</Template>
  <TotalTime>464</TotalTime>
  <Words>1315</Words>
  <Application>Microsoft Office PowerPoint</Application>
  <PresentationFormat>Niestandardowy</PresentationFormat>
  <Paragraphs>130</Paragraphs>
  <Slides>30</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30</vt:i4>
      </vt:variant>
    </vt:vector>
  </HeadingPairs>
  <TitlesOfParts>
    <vt:vector size="38" baseType="lpstr">
      <vt:lpstr>Wingdings</vt:lpstr>
      <vt:lpstr>Roboto Bold</vt:lpstr>
      <vt:lpstr>Arial</vt:lpstr>
      <vt:lpstr>Calibri</vt:lpstr>
      <vt:lpstr>Arial</vt:lpstr>
      <vt:lpstr>Roboto</vt:lpstr>
      <vt:lpstr>Times New Roman</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wojte</dc:creator>
  <cp:lastModifiedBy>wojte</cp:lastModifiedBy>
  <cp:revision>10</cp:revision>
  <dcterms:created xsi:type="dcterms:W3CDTF">2024-06-26T06:49:25Z</dcterms:created>
  <dcterms:modified xsi:type="dcterms:W3CDTF">2024-11-04T12:44:10Z</dcterms:modified>
  <dc:identifier>DAFEy9F37cc</dc:identifier>
</cp:coreProperties>
</file>